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96"/>
  </p:notesMasterIdLst>
  <p:sldIdLst>
    <p:sldId id="404" r:id="rId2"/>
    <p:sldId id="257" r:id="rId3"/>
    <p:sldId id="405" r:id="rId4"/>
    <p:sldId id="258" r:id="rId5"/>
    <p:sldId id="436" r:id="rId6"/>
    <p:sldId id="411" r:id="rId7"/>
    <p:sldId id="267" r:id="rId8"/>
    <p:sldId id="268" r:id="rId9"/>
    <p:sldId id="269" r:id="rId10"/>
    <p:sldId id="270" r:id="rId11"/>
    <p:sldId id="271" r:id="rId12"/>
    <p:sldId id="272" r:id="rId13"/>
    <p:sldId id="297" r:id="rId14"/>
    <p:sldId id="333" r:id="rId15"/>
    <p:sldId id="334" r:id="rId16"/>
    <p:sldId id="412" r:id="rId17"/>
    <p:sldId id="263" r:id="rId18"/>
    <p:sldId id="273" r:id="rId19"/>
    <p:sldId id="350" r:id="rId20"/>
    <p:sldId id="489" r:id="rId21"/>
    <p:sldId id="288" r:id="rId22"/>
    <p:sldId id="274" r:id="rId23"/>
    <p:sldId id="275" r:id="rId24"/>
    <p:sldId id="276" r:id="rId25"/>
    <p:sldId id="359" r:id="rId26"/>
    <p:sldId id="487" r:id="rId27"/>
    <p:sldId id="488" r:id="rId28"/>
    <p:sldId id="283" r:id="rId29"/>
    <p:sldId id="284" r:id="rId30"/>
    <p:sldId id="298" r:id="rId31"/>
    <p:sldId id="299" r:id="rId32"/>
    <p:sldId id="392" r:id="rId33"/>
    <p:sldId id="285" r:id="rId34"/>
    <p:sldId id="300" r:id="rId35"/>
    <p:sldId id="301" r:id="rId36"/>
    <p:sldId id="302" r:id="rId37"/>
    <p:sldId id="281" r:id="rId38"/>
    <p:sldId id="398" r:id="rId39"/>
    <p:sldId id="286" r:id="rId40"/>
    <p:sldId id="303" r:id="rId41"/>
    <p:sldId id="304" r:id="rId42"/>
    <p:sldId id="305" r:id="rId43"/>
    <p:sldId id="306" r:id="rId44"/>
    <p:sldId id="307" r:id="rId45"/>
    <p:sldId id="308" r:id="rId46"/>
    <p:sldId id="435" r:id="rId47"/>
    <p:sldId id="491" r:id="rId48"/>
    <p:sldId id="492" r:id="rId49"/>
    <p:sldId id="493" r:id="rId50"/>
    <p:sldId id="494" r:id="rId51"/>
    <p:sldId id="495" r:id="rId52"/>
    <p:sldId id="496" r:id="rId53"/>
    <p:sldId id="497" r:id="rId54"/>
    <p:sldId id="498" r:id="rId55"/>
    <p:sldId id="499" r:id="rId56"/>
    <p:sldId id="500" r:id="rId57"/>
    <p:sldId id="501" r:id="rId58"/>
    <p:sldId id="502" r:id="rId59"/>
    <p:sldId id="503" r:id="rId60"/>
    <p:sldId id="504" r:id="rId61"/>
    <p:sldId id="505" r:id="rId62"/>
    <p:sldId id="506" r:id="rId63"/>
    <p:sldId id="507" r:id="rId64"/>
    <p:sldId id="508" r:id="rId65"/>
    <p:sldId id="509" r:id="rId66"/>
    <p:sldId id="510" r:id="rId67"/>
    <p:sldId id="511" r:id="rId68"/>
    <p:sldId id="512" r:id="rId69"/>
    <p:sldId id="513" r:id="rId70"/>
    <p:sldId id="514" r:id="rId71"/>
    <p:sldId id="515" r:id="rId72"/>
    <p:sldId id="516" r:id="rId73"/>
    <p:sldId id="517" r:id="rId74"/>
    <p:sldId id="518" r:id="rId75"/>
    <p:sldId id="519" r:id="rId76"/>
    <p:sldId id="520" r:id="rId77"/>
    <p:sldId id="521" r:id="rId78"/>
    <p:sldId id="522" r:id="rId79"/>
    <p:sldId id="523" r:id="rId80"/>
    <p:sldId id="524" r:id="rId81"/>
    <p:sldId id="525" r:id="rId82"/>
    <p:sldId id="526" r:id="rId83"/>
    <p:sldId id="527" r:id="rId84"/>
    <p:sldId id="528" r:id="rId85"/>
    <p:sldId id="529" r:id="rId86"/>
    <p:sldId id="530" r:id="rId87"/>
    <p:sldId id="531" r:id="rId88"/>
    <p:sldId id="532" r:id="rId89"/>
    <p:sldId id="533" r:id="rId90"/>
    <p:sldId id="534" r:id="rId91"/>
    <p:sldId id="535" r:id="rId92"/>
    <p:sldId id="536" r:id="rId93"/>
    <p:sldId id="537" r:id="rId94"/>
    <p:sldId id="437" r:id="rId95"/>
    <p:sldId id="264" r:id="rId96"/>
    <p:sldId id="319" r:id="rId97"/>
    <p:sldId id="324" r:id="rId98"/>
    <p:sldId id="408" r:id="rId99"/>
    <p:sldId id="414" r:id="rId100"/>
    <p:sldId id="415" r:id="rId101"/>
    <p:sldId id="416" r:id="rId102"/>
    <p:sldId id="417" r:id="rId103"/>
    <p:sldId id="418" r:id="rId104"/>
    <p:sldId id="419" r:id="rId105"/>
    <p:sldId id="420" r:id="rId106"/>
    <p:sldId id="422" r:id="rId107"/>
    <p:sldId id="423" r:id="rId108"/>
    <p:sldId id="424" r:id="rId109"/>
    <p:sldId id="425" r:id="rId110"/>
    <p:sldId id="426" r:id="rId111"/>
    <p:sldId id="427" r:id="rId112"/>
    <p:sldId id="428" r:id="rId113"/>
    <p:sldId id="429" r:id="rId114"/>
    <p:sldId id="430" r:id="rId115"/>
    <p:sldId id="431" r:id="rId116"/>
    <p:sldId id="432" r:id="rId117"/>
    <p:sldId id="433" r:id="rId118"/>
    <p:sldId id="562" r:id="rId119"/>
    <p:sldId id="538" r:id="rId120"/>
    <p:sldId id="539" r:id="rId121"/>
    <p:sldId id="540" r:id="rId122"/>
    <p:sldId id="541" r:id="rId123"/>
    <p:sldId id="542" r:id="rId124"/>
    <p:sldId id="543" r:id="rId125"/>
    <p:sldId id="544" r:id="rId126"/>
    <p:sldId id="545" r:id="rId127"/>
    <p:sldId id="546" r:id="rId128"/>
    <p:sldId id="547" r:id="rId129"/>
    <p:sldId id="548" r:id="rId130"/>
    <p:sldId id="549" r:id="rId131"/>
    <p:sldId id="550" r:id="rId132"/>
    <p:sldId id="551" r:id="rId133"/>
    <p:sldId id="552" r:id="rId134"/>
    <p:sldId id="553" r:id="rId135"/>
    <p:sldId id="554" r:id="rId136"/>
    <p:sldId id="555" r:id="rId137"/>
    <p:sldId id="556" r:id="rId138"/>
    <p:sldId id="557" r:id="rId139"/>
    <p:sldId id="558" r:id="rId140"/>
    <p:sldId id="559" r:id="rId141"/>
    <p:sldId id="560" r:id="rId142"/>
    <p:sldId id="561" r:id="rId143"/>
    <p:sldId id="563" r:id="rId144"/>
    <p:sldId id="438" r:id="rId145"/>
    <p:sldId id="439" r:id="rId146"/>
    <p:sldId id="440" r:id="rId147"/>
    <p:sldId id="441" r:id="rId148"/>
    <p:sldId id="442" r:id="rId149"/>
    <p:sldId id="443" r:id="rId150"/>
    <p:sldId id="444" r:id="rId151"/>
    <p:sldId id="445" r:id="rId152"/>
    <p:sldId id="446" r:id="rId153"/>
    <p:sldId id="447" r:id="rId154"/>
    <p:sldId id="448" r:id="rId155"/>
    <p:sldId id="449" r:id="rId156"/>
    <p:sldId id="450" r:id="rId157"/>
    <p:sldId id="451" r:id="rId158"/>
    <p:sldId id="452" r:id="rId159"/>
    <p:sldId id="453" r:id="rId160"/>
    <p:sldId id="454" r:id="rId161"/>
    <p:sldId id="455" r:id="rId162"/>
    <p:sldId id="456" r:id="rId163"/>
    <p:sldId id="457" r:id="rId164"/>
    <p:sldId id="458" r:id="rId165"/>
    <p:sldId id="459" r:id="rId166"/>
    <p:sldId id="460" r:id="rId167"/>
    <p:sldId id="461" r:id="rId168"/>
    <p:sldId id="462" r:id="rId169"/>
    <p:sldId id="463" r:id="rId170"/>
    <p:sldId id="464" r:id="rId171"/>
    <p:sldId id="465" r:id="rId172"/>
    <p:sldId id="466" r:id="rId173"/>
    <p:sldId id="467" r:id="rId174"/>
    <p:sldId id="468" r:id="rId175"/>
    <p:sldId id="469" r:id="rId176"/>
    <p:sldId id="470" r:id="rId177"/>
    <p:sldId id="471" r:id="rId178"/>
    <p:sldId id="472" r:id="rId179"/>
    <p:sldId id="473" r:id="rId180"/>
    <p:sldId id="474" r:id="rId181"/>
    <p:sldId id="475" r:id="rId182"/>
    <p:sldId id="476" r:id="rId183"/>
    <p:sldId id="477" r:id="rId184"/>
    <p:sldId id="478" r:id="rId185"/>
    <p:sldId id="479" r:id="rId186"/>
    <p:sldId id="480" r:id="rId187"/>
    <p:sldId id="481" r:id="rId188"/>
    <p:sldId id="482" r:id="rId189"/>
    <p:sldId id="483" r:id="rId190"/>
    <p:sldId id="484" r:id="rId191"/>
    <p:sldId id="486" r:id="rId192"/>
    <p:sldId id="490" r:id="rId193"/>
    <p:sldId id="259" r:id="rId194"/>
    <p:sldId id="407" r:id="rId195"/>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3222"/>
    <a:srgbClr val="92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395" autoAdjust="0"/>
  </p:normalViewPr>
  <p:slideViewPr>
    <p:cSldViewPr>
      <p:cViewPr varScale="1">
        <p:scale>
          <a:sx n="132" d="100"/>
          <a:sy n="132" d="100"/>
        </p:scale>
        <p:origin x="216" y="114"/>
      </p:cViewPr>
      <p:guideLst>
        <p:guide orient="horz" pos="1620"/>
        <p:guide pos="2880"/>
      </p:guideLst>
    </p:cSldViewPr>
  </p:slideViewPr>
  <p:outlineViewPr>
    <p:cViewPr>
      <p:scale>
        <a:sx n="33" d="100"/>
        <a:sy n="33" d="100"/>
      </p:scale>
      <p:origin x="0" y="-297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notesMaster" Target="notesMasters/notesMaster1.xml"/><Relationship Id="rId200"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viewProps" Target="viewProps.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9F59C5-0709-1F40-A2A3-31B7EAA58F9C}" type="datetimeFigureOut">
              <a:rPr lang="en-US" smtClean="0"/>
              <a:t>1/14/2021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A3B844-BAC7-5344-9F1D-78292622C15E}" type="slidenum">
              <a:rPr lang="en-US" smtClean="0"/>
              <a:t>‹#›</a:t>
            </a:fld>
            <a:endParaRPr lang="en-US"/>
          </a:p>
        </p:txBody>
      </p:sp>
    </p:spTree>
    <p:extLst>
      <p:ext uri="{BB962C8B-B14F-4D97-AF65-F5344CB8AC3E}">
        <p14:creationId xmlns:p14="http://schemas.microsoft.com/office/powerpoint/2010/main" val="1647947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4</a:t>
            </a:fld>
            <a:endParaRPr lang="en-US"/>
          </a:p>
        </p:txBody>
      </p:sp>
    </p:spTree>
    <p:extLst>
      <p:ext uri="{BB962C8B-B14F-4D97-AF65-F5344CB8AC3E}">
        <p14:creationId xmlns:p14="http://schemas.microsoft.com/office/powerpoint/2010/main" val="428090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30</a:t>
            </a:fld>
            <a:endParaRPr lang="en-US"/>
          </a:p>
        </p:txBody>
      </p:sp>
    </p:spTree>
    <p:extLst>
      <p:ext uri="{BB962C8B-B14F-4D97-AF65-F5344CB8AC3E}">
        <p14:creationId xmlns:p14="http://schemas.microsoft.com/office/powerpoint/2010/main" val="2158076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Signpost Slide</a:t>
            </a:r>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31</a:t>
            </a:fld>
            <a:endParaRPr lang="en-US"/>
          </a:p>
        </p:txBody>
      </p:sp>
    </p:spTree>
    <p:extLst>
      <p:ext uri="{BB962C8B-B14F-4D97-AF65-F5344CB8AC3E}">
        <p14:creationId xmlns:p14="http://schemas.microsoft.com/office/powerpoint/2010/main" val="570572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34</a:t>
            </a:fld>
            <a:endParaRPr lang="en-US"/>
          </a:p>
        </p:txBody>
      </p:sp>
    </p:spTree>
    <p:extLst>
      <p:ext uri="{BB962C8B-B14F-4D97-AF65-F5344CB8AC3E}">
        <p14:creationId xmlns:p14="http://schemas.microsoft.com/office/powerpoint/2010/main" val="3156328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t>
            </a:r>
            <a:r>
              <a:rPr lang="en-US" i="1" dirty="0" smtClean="0"/>
              <a:t>think</a:t>
            </a:r>
            <a:r>
              <a:rPr lang="en-US" i="0" dirty="0" smtClean="0"/>
              <a:t> this is new.</a:t>
            </a:r>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35</a:t>
            </a:fld>
            <a:endParaRPr lang="en-US"/>
          </a:p>
        </p:txBody>
      </p:sp>
    </p:spTree>
    <p:extLst>
      <p:ext uri="{BB962C8B-B14F-4D97-AF65-F5344CB8AC3E}">
        <p14:creationId xmlns:p14="http://schemas.microsoft.com/office/powerpoint/2010/main" val="2482304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36</a:t>
            </a:fld>
            <a:endParaRPr lang="en-US"/>
          </a:p>
        </p:txBody>
      </p:sp>
    </p:spTree>
    <p:extLst>
      <p:ext uri="{BB962C8B-B14F-4D97-AF65-F5344CB8AC3E}">
        <p14:creationId xmlns:p14="http://schemas.microsoft.com/office/powerpoint/2010/main" val="438826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p>
          <a:p>
            <a:pPr marL="171450" indent="-171450">
              <a:buFont typeface="Arial" panose="020B0604020202020204" pitchFamily="34" charset="0"/>
              <a:buChar char="•"/>
            </a:pPr>
            <a:r>
              <a:rPr lang="en-US" dirty="0" smtClean="0"/>
              <a:t>Biased</a:t>
            </a:r>
            <a:r>
              <a:rPr lang="en-US" baseline="0" dirty="0" smtClean="0"/>
              <a:t> for or against an individual</a:t>
            </a:r>
          </a:p>
          <a:p>
            <a:pPr marL="171450" indent="-171450">
              <a:buFont typeface="Arial" panose="020B0604020202020204" pitchFamily="34" charset="0"/>
              <a:buChar char="•"/>
            </a:pPr>
            <a:r>
              <a:rPr lang="en-US" dirty="0" smtClean="0"/>
              <a:t>Biased in the beliefs – such</a:t>
            </a:r>
            <a:r>
              <a:rPr lang="en-US" baseline="0" dirty="0" smtClean="0"/>
              <a:t> as the gender of the bad actor</a:t>
            </a:r>
          </a:p>
          <a:p>
            <a:pPr marL="171450" indent="-171450">
              <a:buFont typeface="Arial" panose="020B0604020202020204" pitchFamily="34" charset="0"/>
              <a:buChar char="•"/>
            </a:pPr>
            <a:r>
              <a:rPr lang="en-US" baseline="0" dirty="0" smtClean="0"/>
              <a:t>Biased in believed staff over students</a:t>
            </a:r>
          </a:p>
          <a:p>
            <a:pPr marL="171450" indent="-171450">
              <a:buFont typeface="Arial" panose="020B0604020202020204" pitchFamily="34" charset="0"/>
              <a:buChar char="•"/>
            </a:pPr>
            <a:r>
              <a:rPr lang="en-US" baseline="0" dirty="0" smtClean="0"/>
              <a:t>Biased based on any race, sex, religious belief, political belief, etc.</a:t>
            </a:r>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38</a:t>
            </a:fld>
            <a:endParaRPr lang="en-US"/>
          </a:p>
        </p:txBody>
      </p:sp>
    </p:spTree>
    <p:extLst>
      <p:ext uri="{BB962C8B-B14F-4D97-AF65-F5344CB8AC3E}">
        <p14:creationId xmlns:p14="http://schemas.microsoft.com/office/powerpoint/2010/main" val="1528635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complainant reports a sexual assault that happened while under the influence of alcohol at a party.  The complainant is then punished for underage drinking – a code of conduct violation.</a:t>
            </a:r>
          </a:p>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41</a:t>
            </a:fld>
            <a:endParaRPr lang="en-US"/>
          </a:p>
        </p:txBody>
      </p:sp>
    </p:spTree>
    <p:extLst>
      <p:ext uri="{BB962C8B-B14F-4D97-AF65-F5344CB8AC3E}">
        <p14:creationId xmlns:p14="http://schemas.microsoft.com/office/powerpoint/2010/main" val="3593991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all NEW</a:t>
            </a:r>
          </a:p>
          <a:p>
            <a:endParaRPr lang="en-US" dirty="0" smtClean="0"/>
          </a:p>
          <a:p>
            <a:r>
              <a:rPr lang="en-US" dirty="0" smtClean="0"/>
              <a:t>Also certain notice requirements: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School still must provide all parties: of notice, rights, information of if the process is confidential and about withdrawing from the process and resuming the grievance process as per normal.</a:t>
            </a:r>
          </a:p>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45</a:t>
            </a:fld>
            <a:endParaRPr lang="en-US"/>
          </a:p>
        </p:txBody>
      </p:sp>
    </p:spTree>
    <p:extLst>
      <p:ext uri="{BB962C8B-B14F-4D97-AF65-F5344CB8AC3E}">
        <p14:creationId xmlns:p14="http://schemas.microsoft.com/office/powerpoint/2010/main" val="2733579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47</a:t>
            </a:fld>
            <a:endParaRPr lang="en-US"/>
          </a:p>
        </p:txBody>
      </p:sp>
    </p:spTree>
    <p:extLst>
      <p:ext uri="{BB962C8B-B14F-4D97-AF65-F5344CB8AC3E}">
        <p14:creationId xmlns:p14="http://schemas.microsoft.com/office/powerpoint/2010/main" val="1920383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7140C-F3D0-1641-926F-EA59C5F1B05F}" type="slidenum">
              <a:rPr lang="en-US" smtClean="0"/>
              <a:t>48</a:t>
            </a:fld>
            <a:endParaRPr lang="en-US"/>
          </a:p>
        </p:txBody>
      </p:sp>
    </p:spTree>
    <p:extLst>
      <p:ext uri="{BB962C8B-B14F-4D97-AF65-F5344CB8AC3E}">
        <p14:creationId xmlns:p14="http://schemas.microsoft.com/office/powerpoint/2010/main" val="2995599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6</a:t>
            </a:fld>
            <a:endParaRPr lang="en-US"/>
          </a:p>
        </p:txBody>
      </p:sp>
    </p:spTree>
    <p:extLst>
      <p:ext uri="{BB962C8B-B14F-4D97-AF65-F5344CB8AC3E}">
        <p14:creationId xmlns:p14="http://schemas.microsoft.com/office/powerpoint/2010/main" val="1322067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7140C-F3D0-1641-926F-EA59C5F1B05F}" type="slidenum">
              <a:rPr lang="en-US" smtClean="0"/>
              <a:t>49</a:t>
            </a:fld>
            <a:endParaRPr lang="en-US"/>
          </a:p>
        </p:txBody>
      </p:sp>
    </p:spTree>
    <p:extLst>
      <p:ext uri="{BB962C8B-B14F-4D97-AF65-F5344CB8AC3E}">
        <p14:creationId xmlns:p14="http://schemas.microsoft.com/office/powerpoint/2010/main" val="2680275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7140C-F3D0-1641-926F-EA59C5F1B05F}" type="slidenum">
              <a:rPr lang="en-US" smtClean="0"/>
              <a:t>50</a:t>
            </a:fld>
            <a:endParaRPr lang="en-US"/>
          </a:p>
        </p:txBody>
      </p:sp>
    </p:spTree>
    <p:extLst>
      <p:ext uri="{BB962C8B-B14F-4D97-AF65-F5344CB8AC3E}">
        <p14:creationId xmlns:p14="http://schemas.microsoft.com/office/powerpoint/2010/main" val="2304495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52</a:t>
            </a:fld>
            <a:endParaRPr lang="en-US"/>
          </a:p>
        </p:txBody>
      </p:sp>
    </p:spTree>
    <p:extLst>
      <p:ext uri="{BB962C8B-B14F-4D97-AF65-F5344CB8AC3E}">
        <p14:creationId xmlns:p14="http://schemas.microsoft.com/office/powerpoint/2010/main" val="817711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53</a:t>
            </a:fld>
            <a:endParaRPr lang="en-US"/>
          </a:p>
        </p:txBody>
      </p:sp>
    </p:spTree>
    <p:extLst>
      <p:ext uri="{BB962C8B-B14F-4D97-AF65-F5344CB8AC3E}">
        <p14:creationId xmlns:p14="http://schemas.microsoft.com/office/powerpoint/2010/main" val="1933002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54</a:t>
            </a:fld>
            <a:endParaRPr lang="en-US"/>
          </a:p>
        </p:txBody>
      </p:sp>
    </p:spTree>
    <p:extLst>
      <p:ext uri="{BB962C8B-B14F-4D97-AF65-F5344CB8AC3E}">
        <p14:creationId xmlns:p14="http://schemas.microsoft.com/office/powerpoint/2010/main" val="14143871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55</a:t>
            </a:fld>
            <a:endParaRPr lang="en-US"/>
          </a:p>
        </p:txBody>
      </p:sp>
    </p:spTree>
    <p:extLst>
      <p:ext uri="{BB962C8B-B14F-4D97-AF65-F5344CB8AC3E}">
        <p14:creationId xmlns:p14="http://schemas.microsoft.com/office/powerpoint/2010/main" val="3525400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56</a:t>
            </a:fld>
            <a:endParaRPr lang="en-US"/>
          </a:p>
        </p:txBody>
      </p:sp>
    </p:spTree>
    <p:extLst>
      <p:ext uri="{BB962C8B-B14F-4D97-AF65-F5344CB8AC3E}">
        <p14:creationId xmlns:p14="http://schemas.microsoft.com/office/powerpoint/2010/main" val="2018984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57</a:t>
            </a:fld>
            <a:endParaRPr lang="en-US"/>
          </a:p>
        </p:txBody>
      </p:sp>
    </p:spTree>
    <p:extLst>
      <p:ext uri="{BB962C8B-B14F-4D97-AF65-F5344CB8AC3E}">
        <p14:creationId xmlns:p14="http://schemas.microsoft.com/office/powerpoint/2010/main" val="1242185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58</a:t>
            </a:fld>
            <a:endParaRPr lang="en-US"/>
          </a:p>
        </p:txBody>
      </p:sp>
    </p:spTree>
    <p:extLst>
      <p:ext uri="{BB962C8B-B14F-4D97-AF65-F5344CB8AC3E}">
        <p14:creationId xmlns:p14="http://schemas.microsoft.com/office/powerpoint/2010/main" val="4176292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60</a:t>
            </a:fld>
            <a:endParaRPr lang="en-US"/>
          </a:p>
        </p:txBody>
      </p:sp>
    </p:spTree>
    <p:extLst>
      <p:ext uri="{BB962C8B-B14F-4D97-AF65-F5344CB8AC3E}">
        <p14:creationId xmlns:p14="http://schemas.microsoft.com/office/powerpoint/2010/main" val="1304690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Meagan – I added this. I don’t have the answers.</a:t>
            </a:r>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13</a:t>
            </a:fld>
            <a:endParaRPr lang="en-US"/>
          </a:p>
        </p:txBody>
      </p:sp>
    </p:spTree>
    <p:extLst>
      <p:ext uri="{BB962C8B-B14F-4D97-AF65-F5344CB8AC3E}">
        <p14:creationId xmlns:p14="http://schemas.microsoft.com/office/powerpoint/2010/main" val="22245971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61</a:t>
            </a:fld>
            <a:endParaRPr lang="en-US"/>
          </a:p>
        </p:txBody>
      </p:sp>
    </p:spTree>
    <p:extLst>
      <p:ext uri="{BB962C8B-B14F-4D97-AF65-F5344CB8AC3E}">
        <p14:creationId xmlns:p14="http://schemas.microsoft.com/office/powerpoint/2010/main" val="2411867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62</a:t>
            </a:fld>
            <a:endParaRPr lang="en-US"/>
          </a:p>
        </p:txBody>
      </p:sp>
    </p:spTree>
    <p:extLst>
      <p:ext uri="{BB962C8B-B14F-4D97-AF65-F5344CB8AC3E}">
        <p14:creationId xmlns:p14="http://schemas.microsoft.com/office/powerpoint/2010/main" val="2894389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63</a:t>
            </a:fld>
            <a:endParaRPr lang="en-US"/>
          </a:p>
        </p:txBody>
      </p:sp>
    </p:spTree>
    <p:extLst>
      <p:ext uri="{BB962C8B-B14F-4D97-AF65-F5344CB8AC3E}">
        <p14:creationId xmlns:p14="http://schemas.microsoft.com/office/powerpoint/2010/main" val="16119567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64</a:t>
            </a:fld>
            <a:endParaRPr lang="en-US"/>
          </a:p>
        </p:txBody>
      </p:sp>
    </p:spTree>
    <p:extLst>
      <p:ext uri="{BB962C8B-B14F-4D97-AF65-F5344CB8AC3E}">
        <p14:creationId xmlns:p14="http://schemas.microsoft.com/office/powerpoint/2010/main" val="21004619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65</a:t>
            </a:fld>
            <a:endParaRPr lang="en-US"/>
          </a:p>
        </p:txBody>
      </p:sp>
    </p:spTree>
    <p:extLst>
      <p:ext uri="{BB962C8B-B14F-4D97-AF65-F5344CB8AC3E}">
        <p14:creationId xmlns:p14="http://schemas.microsoft.com/office/powerpoint/2010/main" val="4972312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66</a:t>
            </a:fld>
            <a:endParaRPr lang="en-US"/>
          </a:p>
        </p:txBody>
      </p:sp>
    </p:spTree>
    <p:extLst>
      <p:ext uri="{BB962C8B-B14F-4D97-AF65-F5344CB8AC3E}">
        <p14:creationId xmlns:p14="http://schemas.microsoft.com/office/powerpoint/2010/main" val="3603657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67</a:t>
            </a:fld>
            <a:endParaRPr lang="en-US"/>
          </a:p>
        </p:txBody>
      </p:sp>
    </p:spTree>
    <p:extLst>
      <p:ext uri="{BB962C8B-B14F-4D97-AF65-F5344CB8AC3E}">
        <p14:creationId xmlns:p14="http://schemas.microsoft.com/office/powerpoint/2010/main" val="25416857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68</a:t>
            </a:fld>
            <a:endParaRPr lang="en-US"/>
          </a:p>
        </p:txBody>
      </p:sp>
    </p:spTree>
    <p:extLst>
      <p:ext uri="{BB962C8B-B14F-4D97-AF65-F5344CB8AC3E}">
        <p14:creationId xmlns:p14="http://schemas.microsoft.com/office/powerpoint/2010/main" val="479189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69</a:t>
            </a:fld>
            <a:endParaRPr lang="en-US"/>
          </a:p>
        </p:txBody>
      </p:sp>
    </p:spTree>
    <p:extLst>
      <p:ext uri="{BB962C8B-B14F-4D97-AF65-F5344CB8AC3E}">
        <p14:creationId xmlns:p14="http://schemas.microsoft.com/office/powerpoint/2010/main" val="29419896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70</a:t>
            </a:fld>
            <a:endParaRPr lang="en-US"/>
          </a:p>
        </p:txBody>
      </p:sp>
    </p:spTree>
    <p:extLst>
      <p:ext uri="{BB962C8B-B14F-4D97-AF65-F5344CB8AC3E}">
        <p14:creationId xmlns:p14="http://schemas.microsoft.com/office/powerpoint/2010/main" val="3070893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Meagan – I added this. I don’t have the answers.</a:t>
            </a:r>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14</a:t>
            </a:fld>
            <a:endParaRPr lang="en-US"/>
          </a:p>
        </p:txBody>
      </p:sp>
    </p:spTree>
    <p:extLst>
      <p:ext uri="{BB962C8B-B14F-4D97-AF65-F5344CB8AC3E}">
        <p14:creationId xmlns:p14="http://schemas.microsoft.com/office/powerpoint/2010/main" val="11552526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71</a:t>
            </a:fld>
            <a:endParaRPr lang="en-US"/>
          </a:p>
        </p:txBody>
      </p:sp>
    </p:spTree>
    <p:extLst>
      <p:ext uri="{BB962C8B-B14F-4D97-AF65-F5344CB8AC3E}">
        <p14:creationId xmlns:p14="http://schemas.microsoft.com/office/powerpoint/2010/main" val="14208457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72</a:t>
            </a:fld>
            <a:endParaRPr lang="en-US"/>
          </a:p>
        </p:txBody>
      </p:sp>
    </p:spTree>
    <p:extLst>
      <p:ext uri="{BB962C8B-B14F-4D97-AF65-F5344CB8AC3E}">
        <p14:creationId xmlns:p14="http://schemas.microsoft.com/office/powerpoint/2010/main" val="22982340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73</a:t>
            </a:fld>
            <a:endParaRPr lang="en-US"/>
          </a:p>
        </p:txBody>
      </p:sp>
    </p:spTree>
    <p:extLst>
      <p:ext uri="{BB962C8B-B14F-4D97-AF65-F5344CB8AC3E}">
        <p14:creationId xmlns:p14="http://schemas.microsoft.com/office/powerpoint/2010/main" val="28979351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74</a:t>
            </a:fld>
            <a:endParaRPr lang="en-US"/>
          </a:p>
        </p:txBody>
      </p:sp>
    </p:spTree>
    <p:extLst>
      <p:ext uri="{BB962C8B-B14F-4D97-AF65-F5344CB8AC3E}">
        <p14:creationId xmlns:p14="http://schemas.microsoft.com/office/powerpoint/2010/main" val="1890902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75</a:t>
            </a:fld>
            <a:endParaRPr lang="en-US"/>
          </a:p>
        </p:txBody>
      </p:sp>
    </p:spTree>
    <p:extLst>
      <p:ext uri="{BB962C8B-B14F-4D97-AF65-F5344CB8AC3E}">
        <p14:creationId xmlns:p14="http://schemas.microsoft.com/office/powerpoint/2010/main" val="39544167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76</a:t>
            </a:fld>
            <a:endParaRPr lang="en-US"/>
          </a:p>
        </p:txBody>
      </p:sp>
    </p:spTree>
    <p:extLst>
      <p:ext uri="{BB962C8B-B14F-4D97-AF65-F5344CB8AC3E}">
        <p14:creationId xmlns:p14="http://schemas.microsoft.com/office/powerpoint/2010/main" val="25200357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77</a:t>
            </a:fld>
            <a:endParaRPr lang="en-US"/>
          </a:p>
        </p:txBody>
      </p:sp>
    </p:spTree>
    <p:extLst>
      <p:ext uri="{BB962C8B-B14F-4D97-AF65-F5344CB8AC3E}">
        <p14:creationId xmlns:p14="http://schemas.microsoft.com/office/powerpoint/2010/main" val="2501773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78</a:t>
            </a:fld>
            <a:endParaRPr lang="en-US"/>
          </a:p>
        </p:txBody>
      </p:sp>
    </p:spTree>
    <p:extLst>
      <p:ext uri="{BB962C8B-B14F-4D97-AF65-F5344CB8AC3E}">
        <p14:creationId xmlns:p14="http://schemas.microsoft.com/office/powerpoint/2010/main" val="38680620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79</a:t>
            </a:fld>
            <a:endParaRPr lang="en-US"/>
          </a:p>
        </p:txBody>
      </p:sp>
    </p:spTree>
    <p:extLst>
      <p:ext uri="{BB962C8B-B14F-4D97-AF65-F5344CB8AC3E}">
        <p14:creationId xmlns:p14="http://schemas.microsoft.com/office/powerpoint/2010/main" val="36106922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80</a:t>
            </a:fld>
            <a:endParaRPr lang="en-US"/>
          </a:p>
        </p:txBody>
      </p:sp>
    </p:spTree>
    <p:extLst>
      <p:ext uri="{BB962C8B-B14F-4D97-AF65-F5344CB8AC3E}">
        <p14:creationId xmlns:p14="http://schemas.microsoft.com/office/powerpoint/2010/main" val="3328060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Meagan – I added this. I don’t have the answers.</a:t>
            </a:r>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15</a:t>
            </a:fld>
            <a:endParaRPr lang="en-US"/>
          </a:p>
        </p:txBody>
      </p:sp>
    </p:spTree>
    <p:extLst>
      <p:ext uri="{BB962C8B-B14F-4D97-AF65-F5344CB8AC3E}">
        <p14:creationId xmlns:p14="http://schemas.microsoft.com/office/powerpoint/2010/main" val="16084741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81</a:t>
            </a:fld>
            <a:endParaRPr lang="en-US"/>
          </a:p>
        </p:txBody>
      </p:sp>
    </p:spTree>
    <p:extLst>
      <p:ext uri="{BB962C8B-B14F-4D97-AF65-F5344CB8AC3E}">
        <p14:creationId xmlns:p14="http://schemas.microsoft.com/office/powerpoint/2010/main" val="31227425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83</a:t>
            </a:fld>
            <a:endParaRPr lang="en-US"/>
          </a:p>
        </p:txBody>
      </p:sp>
    </p:spTree>
    <p:extLst>
      <p:ext uri="{BB962C8B-B14F-4D97-AF65-F5344CB8AC3E}">
        <p14:creationId xmlns:p14="http://schemas.microsoft.com/office/powerpoint/2010/main" val="9856432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84</a:t>
            </a:fld>
            <a:endParaRPr lang="en-US"/>
          </a:p>
        </p:txBody>
      </p:sp>
    </p:spTree>
    <p:extLst>
      <p:ext uri="{BB962C8B-B14F-4D97-AF65-F5344CB8AC3E}">
        <p14:creationId xmlns:p14="http://schemas.microsoft.com/office/powerpoint/2010/main" val="35194346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85</a:t>
            </a:fld>
            <a:endParaRPr lang="en-US"/>
          </a:p>
        </p:txBody>
      </p:sp>
    </p:spTree>
    <p:extLst>
      <p:ext uri="{BB962C8B-B14F-4D97-AF65-F5344CB8AC3E}">
        <p14:creationId xmlns:p14="http://schemas.microsoft.com/office/powerpoint/2010/main" val="10290558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86</a:t>
            </a:fld>
            <a:endParaRPr lang="en-US"/>
          </a:p>
        </p:txBody>
      </p:sp>
    </p:spTree>
    <p:extLst>
      <p:ext uri="{BB962C8B-B14F-4D97-AF65-F5344CB8AC3E}">
        <p14:creationId xmlns:p14="http://schemas.microsoft.com/office/powerpoint/2010/main" val="13345489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87</a:t>
            </a:fld>
            <a:endParaRPr lang="en-US"/>
          </a:p>
        </p:txBody>
      </p:sp>
    </p:spTree>
    <p:extLst>
      <p:ext uri="{BB962C8B-B14F-4D97-AF65-F5344CB8AC3E}">
        <p14:creationId xmlns:p14="http://schemas.microsoft.com/office/powerpoint/2010/main" val="15455837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88</a:t>
            </a:fld>
            <a:endParaRPr lang="en-US"/>
          </a:p>
        </p:txBody>
      </p:sp>
    </p:spTree>
    <p:extLst>
      <p:ext uri="{BB962C8B-B14F-4D97-AF65-F5344CB8AC3E}">
        <p14:creationId xmlns:p14="http://schemas.microsoft.com/office/powerpoint/2010/main" val="3780701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89</a:t>
            </a:fld>
            <a:endParaRPr lang="en-US"/>
          </a:p>
        </p:txBody>
      </p:sp>
    </p:spTree>
    <p:extLst>
      <p:ext uri="{BB962C8B-B14F-4D97-AF65-F5344CB8AC3E}">
        <p14:creationId xmlns:p14="http://schemas.microsoft.com/office/powerpoint/2010/main" val="17094309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90</a:t>
            </a:fld>
            <a:endParaRPr lang="en-US"/>
          </a:p>
        </p:txBody>
      </p:sp>
    </p:spTree>
    <p:extLst>
      <p:ext uri="{BB962C8B-B14F-4D97-AF65-F5344CB8AC3E}">
        <p14:creationId xmlns:p14="http://schemas.microsoft.com/office/powerpoint/2010/main" val="20161352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91</a:t>
            </a:fld>
            <a:endParaRPr lang="en-US"/>
          </a:p>
        </p:txBody>
      </p:sp>
    </p:spTree>
    <p:extLst>
      <p:ext uri="{BB962C8B-B14F-4D97-AF65-F5344CB8AC3E}">
        <p14:creationId xmlns:p14="http://schemas.microsoft.com/office/powerpoint/2010/main" val="2974292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Meagan – I added this. I don’t have the answers.</a:t>
            </a:r>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16</a:t>
            </a:fld>
            <a:endParaRPr lang="en-US"/>
          </a:p>
        </p:txBody>
      </p:sp>
    </p:spTree>
    <p:extLst>
      <p:ext uri="{BB962C8B-B14F-4D97-AF65-F5344CB8AC3E}">
        <p14:creationId xmlns:p14="http://schemas.microsoft.com/office/powerpoint/2010/main" val="21511701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92</a:t>
            </a:fld>
            <a:endParaRPr lang="en-US"/>
          </a:p>
        </p:txBody>
      </p:sp>
    </p:spTree>
    <p:extLst>
      <p:ext uri="{BB962C8B-B14F-4D97-AF65-F5344CB8AC3E}">
        <p14:creationId xmlns:p14="http://schemas.microsoft.com/office/powerpoint/2010/main" val="3581653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93</a:t>
            </a:fld>
            <a:endParaRPr lang="en-US"/>
          </a:p>
        </p:txBody>
      </p:sp>
    </p:spTree>
    <p:extLst>
      <p:ext uri="{BB962C8B-B14F-4D97-AF65-F5344CB8AC3E}">
        <p14:creationId xmlns:p14="http://schemas.microsoft.com/office/powerpoint/2010/main" val="35963181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95</a:t>
            </a:fld>
            <a:endParaRPr lang="en-US"/>
          </a:p>
        </p:txBody>
      </p:sp>
    </p:spTree>
    <p:extLst>
      <p:ext uri="{BB962C8B-B14F-4D97-AF65-F5344CB8AC3E}">
        <p14:creationId xmlns:p14="http://schemas.microsoft.com/office/powerpoint/2010/main" val="25433931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96</a:t>
            </a:fld>
            <a:endParaRPr lang="en-US"/>
          </a:p>
        </p:txBody>
      </p:sp>
    </p:spTree>
    <p:extLst>
      <p:ext uri="{BB962C8B-B14F-4D97-AF65-F5344CB8AC3E}">
        <p14:creationId xmlns:p14="http://schemas.microsoft.com/office/powerpoint/2010/main" val="39838599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97</a:t>
            </a:fld>
            <a:endParaRPr lang="en-US"/>
          </a:p>
        </p:txBody>
      </p:sp>
    </p:spTree>
    <p:extLst>
      <p:ext uri="{BB962C8B-B14F-4D97-AF65-F5344CB8AC3E}">
        <p14:creationId xmlns:p14="http://schemas.microsoft.com/office/powerpoint/2010/main" val="9405944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98</a:t>
            </a:fld>
            <a:endParaRPr lang="en-US"/>
          </a:p>
        </p:txBody>
      </p:sp>
    </p:spTree>
    <p:extLst>
      <p:ext uri="{BB962C8B-B14F-4D97-AF65-F5344CB8AC3E}">
        <p14:creationId xmlns:p14="http://schemas.microsoft.com/office/powerpoint/2010/main" val="19974174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101</a:t>
            </a:fld>
            <a:endParaRPr lang="en-US"/>
          </a:p>
        </p:txBody>
      </p:sp>
    </p:spTree>
    <p:extLst>
      <p:ext uri="{BB962C8B-B14F-4D97-AF65-F5344CB8AC3E}">
        <p14:creationId xmlns:p14="http://schemas.microsoft.com/office/powerpoint/2010/main" val="40951869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Optional</a:t>
            </a:r>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103</a:t>
            </a:fld>
            <a:endParaRPr lang="en-US"/>
          </a:p>
        </p:txBody>
      </p:sp>
    </p:spTree>
    <p:extLst>
      <p:ext uri="{BB962C8B-B14F-4D97-AF65-F5344CB8AC3E}">
        <p14:creationId xmlns:p14="http://schemas.microsoft.com/office/powerpoint/2010/main" val="11108458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Optional</a:t>
            </a:r>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104</a:t>
            </a:fld>
            <a:endParaRPr lang="en-US"/>
          </a:p>
        </p:txBody>
      </p:sp>
    </p:spTree>
    <p:extLst>
      <p:ext uri="{BB962C8B-B14F-4D97-AF65-F5344CB8AC3E}">
        <p14:creationId xmlns:p14="http://schemas.microsoft.com/office/powerpoint/2010/main" val="37074533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Optional</a:t>
            </a:r>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105</a:t>
            </a:fld>
            <a:endParaRPr lang="en-US"/>
          </a:p>
        </p:txBody>
      </p:sp>
    </p:spTree>
    <p:extLst>
      <p:ext uri="{BB962C8B-B14F-4D97-AF65-F5344CB8AC3E}">
        <p14:creationId xmlns:p14="http://schemas.microsoft.com/office/powerpoint/2010/main" val="3677882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17</a:t>
            </a:fld>
            <a:endParaRPr lang="en-US"/>
          </a:p>
        </p:txBody>
      </p:sp>
    </p:spTree>
    <p:extLst>
      <p:ext uri="{BB962C8B-B14F-4D97-AF65-F5344CB8AC3E}">
        <p14:creationId xmlns:p14="http://schemas.microsoft.com/office/powerpoint/2010/main" val="3514336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119</a:t>
            </a:fld>
            <a:endParaRPr lang="en-US"/>
          </a:p>
        </p:txBody>
      </p:sp>
    </p:spTree>
    <p:extLst>
      <p:ext uri="{BB962C8B-B14F-4D97-AF65-F5344CB8AC3E}">
        <p14:creationId xmlns:p14="http://schemas.microsoft.com/office/powerpoint/2010/main" val="17211761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139</a:t>
            </a:fld>
            <a:endParaRPr lang="en-US"/>
          </a:p>
        </p:txBody>
      </p:sp>
    </p:spTree>
    <p:extLst>
      <p:ext uri="{BB962C8B-B14F-4D97-AF65-F5344CB8AC3E}">
        <p14:creationId xmlns:p14="http://schemas.microsoft.com/office/powerpoint/2010/main" val="20317435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146</a:t>
            </a:fld>
            <a:endParaRPr lang="en-US"/>
          </a:p>
        </p:txBody>
      </p:sp>
    </p:spTree>
    <p:extLst>
      <p:ext uri="{BB962C8B-B14F-4D97-AF65-F5344CB8AC3E}">
        <p14:creationId xmlns:p14="http://schemas.microsoft.com/office/powerpoint/2010/main" val="60603858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147</a:t>
            </a:fld>
            <a:endParaRPr lang="en-US"/>
          </a:p>
        </p:txBody>
      </p:sp>
    </p:spTree>
    <p:extLst>
      <p:ext uri="{BB962C8B-B14F-4D97-AF65-F5344CB8AC3E}">
        <p14:creationId xmlns:p14="http://schemas.microsoft.com/office/powerpoint/2010/main" val="23742795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148</a:t>
            </a:fld>
            <a:endParaRPr lang="en-US"/>
          </a:p>
        </p:txBody>
      </p:sp>
    </p:spTree>
    <p:extLst>
      <p:ext uri="{BB962C8B-B14F-4D97-AF65-F5344CB8AC3E}">
        <p14:creationId xmlns:p14="http://schemas.microsoft.com/office/powerpoint/2010/main" val="166576966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149</a:t>
            </a:fld>
            <a:endParaRPr lang="en-US"/>
          </a:p>
        </p:txBody>
      </p:sp>
    </p:spTree>
    <p:extLst>
      <p:ext uri="{BB962C8B-B14F-4D97-AF65-F5344CB8AC3E}">
        <p14:creationId xmlns:p14="http://schemas.microsoft.com/office/powerpoint/2010/main" val="329019432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150</a:t>
            </a:fld>
            <a:endParaRPr lang="en-US"/>
          </a:p>
        </p:txBody>
      </p:sp>
    </p:spTree>
    <p:extLst>
      <p:ext uri="{BB962C8B-B14F-4D97-AF65-F5344CB8AC3E}">
        <p14:creationId xmlns:p14="http://schemas.microsoft.com/office/powerpoint/2010/main" val="23718813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151</a:t>
            </a:fld>
            <a:endParaRPr lang="en-US"/>
          </a:p>
        </p:txBody>
      </p:sp>
    </p:spTree>
    <p:extLst>
      <p:ext uri="{BB962C8B-B14F-4D97-AF65-F5344CB8AC3E}">
        <p14:creationId xmlns:p14="http://schemas.microsoft.com/office/powerpoint/2010/main" val="7584720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152</a:t>
            </a:fld>
            <a:endParaRPr lang="en-US"/>
          </a:p>
        </p:txBody>
      </p:sp>
    </p:spTree>
    <p:extLst>
      <p:ext uri="{BB962C8B-B14F-4D97-AF65-F5344CB8AC3E}">
        <p14:creationId xmlns:p14="http://schemas.microsoft.com/office/powerpoint/2010/main" val="300109938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178</a:t>
            </a:fld>
            <a:endParaRPr lang="en-US"/>
          </a:p>
        </p:txBody>
      </p:sp>
    </p:spTree>
    <p:extLst>
      <p:ext uri="{BB962C8B-B14F-4D97-AF65-F5344CB8AC3E}">
        <p14:creationId xmlns:p14="http://schemas.microsoft.com/office/powerpoint/2010/main" val="3671760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21</a:t>
            </a:fld>
            <a:endParaRPr lang="en-US"/>
          </a:p>
        </p:txBody>
      </p:sp>
    </p:spTree>
    <p:extLst>
      <p:ext uri="{BB962C8B-B14F-4D97-AF65-F5344CB8AC3E}">
        <p14:creationId xmlns:p14="http://schemas.microsoft.com/office/powerpoint/2010/main" val="1428267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3B844-BAC7-5344-9F1D-78292622C15E}" type="slidenum">
              <a:rPr lang="en-US" smtClean="0"/>
              <a:t>25</a:t>
            </a:fld>
            <a:endParaRPr lang="en-US"/>
          </a:p>
        </p:txBody>
      </p:sp>
    </p:spTree>
    <p:extLst>
      <p:ext uri="{BB962C8B-B14F-4D97-AF65-F5344CB8AC3E}">
        <p14:creationId xmlns:p14="http://schemas.microsoft.com/office/powerpoint/2010/main" val="12490035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s://twitter.com/BTLawNews"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descr="TitleBackground2.png"/>
          <p:cNvPicPr>
            <a:picLocks/>
          </p:cNvPicPr>
          <p:nvPr/>
        </p:nvPicPr>
        <p:blipFill>
          <a:blip r:embed="rId2">
            <a:extLst>
              <a:ext uri="{28A0092B-C50C-407E-A947-70E740481C1C}">
                <a14:useLocalDpi xmlns:a14="http://schemas.microsoft.com/office/drawing/2010/main" val="0"/>
              </a:ext>
            </a:extLst>
          </a:blip>
          <a:stretch>
            <a:fillRect/>
          </a:stretch>
        </p:blipFill>
        <p:spPr bwMode="ltGray">
          <a:xfrm>
            <a:off x="-76200" y="-57150"/>
            <a:ext cx="9280344" cy="5266944"/>
          </a:xfrm>
          <a:prstGeom prst="rect">
            <a:avLst/>
          </a:prstGeom>
        </p:spPr>
      </p:pic>
      <p:pic>
        <p:nvPicPr>
          <p:cNvPr id="5" name="Picture 4">
            <a:extLst>
              <a:ext uri="{FF2B5EF4-FFF2-40B4-BE49-F238E27FC236}">
                <a16:creationId xmlns:a16="http://schemas.microsoft.com/office/drawing/2014/main" id="{96BD8EE7-730B-2A49-9066-76C44E1547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806115" y="906355"/>
            <a:ext cx="2103120" cy="369995"/>
          </a:xfrm>
          <a:prstGeom prst="rect">
            <a:avLst/>
          </a:prstGeom>
        </p:spPr>
      </p:pic>
      <p:sp>
        <p:nvSpPr>
          <p:cNvPr id="2" name="Title 1"/>
          <p:cNvSpPr>
            <a:spLocks noGrp="1"/>
          </p:cNvSpPr>
          <p:nvPr>
            <p:ph type="ctrTitle"/>
          </p:nvPr>
        </p:nvSpPr>
        <p:spPr>
          <a:xfrm>
            <a:off x="990600" y="2040734"/>
            <a:ext cx="7772400" cy="1102519"/>
          </a:xfrm>
        </p:spPr>
        <p:txBody>
          <a:bodyPr/>
          <a:lstStyle>
            <a:lvl1pPr>
              <a:defRPr>
                <a:solidFill>
                  <a:srgbClr val="FEFEF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90600" y="3143250"/>
            <a:ext cx="6400800" cy="1314450"/>
          </a:xfrm>
        </p:spPr>
        <p:txBody>
          <a:bodyPr/>
          <a:lstStyle>
            <a:lvl1pPr marL="0" indent="0" algn="l">
              <a:buNone/>
              <a:defRPr>
                <a:solidFill>
                  <a:srgbClr val="FEFEFE"/>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13" name="Rectangle 12"/>
          <p:cNvSpPr/>
          <p:nvPr userDrawn="1"/>
        </p:nvSpPr>
        <p:spPr bwMode="ltGray">
          <a:xfrm>
            <a:off x="802386" y="4756285"/>
            <a:ext cx="6931152" cy="406265"/>
          </a:xfrm>
          <a:prstGeom prst="rect">
            <a:avLst/>
          </a:prstGeom>
        </p:spPr>
        <p:txBody>
          <a:bodyPr wrap="square">
            <a:spAutoFit/>
          </a:bodyPr>
          <a:lstStyle/>
          <a:p>
            <a:r>
              <a:rPr lang="en-US" sz="680" b="0" i="0" kern="1200" dirty="0">
                <a:solidFill>
                  <a:srgbClr val="929292"/>
                </a:solidFill>
                <a:effectLst/>
                <a:latin typeface="Arial Narrow" panose="020B0604020202020204" pitchFamily="34" charset="0"/>
                <a:ea typeface="+mn-ea"/>
                <a:cs typeface="Arial Narrow" panose="020B0604020202020204" pitchFamily="34" charset="0"/>
              </a:rPr>
              <a:t>CONFIDENTIAL © 2020 Barnes &amp; Thornburg LLP. All Rights Reserved. This page, and all information on it, is confidential, proprietary and the property of Barnes &amp; Thornburg LLP, which may not be disseminated or disclosed to any person or entity other than the intended recipient(s), and may not be reproduced, in any form, without the express written consent of the author or presenter. The information on this page is intended for informational purposes only and shall not be construed as legal advice or a legal opinion of Barnes &amp; Thornburg LLP.</a:t>
            </a:r>
          </a:p>
        </p:txBody>
      </p:sp>
      <p:grpSp>
        <p:nvGrpSpPr>
          <p:cNvPr id="14" name="Group 13"/>
          <p:cNvGrpSpPr/>
          <p:nvPr userDrawn="1"/>
        </p:nvGrpSpPr>
        <p:grpSpPr bwMode="ltGray">
          <a:xfrm>
            <a:off x="7886700" y="4857743"/>
            <a:ext cx="742950" cy="172286"/>
            <a:chOff x="10515600" y="6477000"/>
            <a:chExt cx="990600" cy="229715"/>
          </a:xfrm>
        </p:grpSpPr>
        <p:pic>
          <p:nvPicPr>
            <p:cNvPr id="15" name="Picture 14" descr="Twitter_Blue.png">
              <a:hlinkClick r:id="rId4"/>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ltGray">
            <a:xfrm>
              <a:off x="10515600" y="6477000"/>
              <a:ext cx="258774" cy="210312"/>
            </a:xfrm>
            <a:prstGeom prst="rect">
              <a:avLst/>
            </a:prstGeom>
          </p:spPr>
        </p:pic>
        <p:sp>
          <p:nvSpPr>
            <p:cNvPr id="16" name="TextBox 15">
              <a:hlinkClick r:id="rId4"/>
            </p:cNvPr>
            <p:cNvSpPr txBox="1"/>
            <p:nvPr userDrawn="1"/>
          </p:nvSpPr>
          <p:spPr bwMode="ltGray">
            <a:xfrm>
              <a:off x="10744200" y="6491271"/>
              <a:ext cx="762000" cy="215444"/>
            </a:xfrm>
            <a:prstGeom prst="rect">
              <a:avLst/>
            </a:prstGeom>
            <a:noFill/>
          </p:spPr>
          <p:txBody>
            <a:bodyPr wrap="square" rtlCol="0">
              <a:spAutoFit/>
            </a:bodyPr>
            <a:lstStyle/>
            <a:p>
              <a:pPr algn="l"/>
              <a:r>
                <a:rPr lang="en-US" sz="450" dirty="0">
                  <a:solidFill>
                    <a:srgbClr val="BFBFBF"/>
                  </a:solidFill>
                  <a:latin typeface="R Frutiger Roman"/>
                  <a:cs typeface="R Frutiger Roman"/>
                </a:rPr>
                <a:t>@BTLawNews</a:t>
              </a:r>
              <a:endParaRPr lang="en-US" sz="450" dirty="0">
                <a:solidFill>
                  <a:srgbClr val="BFBFBF"/>
                </a:solidFill>
              </a:endParaRPr>
            </a:p>
          </p:txBody>
        </p:sp>
      </p:grpSp>
    </p:spTree>
    <p:extLst>
      <p:ext uri="{BB962C8B-B14F-4D97-AF65-F5344CB8AC3E}">
        <p14:creationId xmlns:p14="http://schemas.microsoft.com/office/powerpoint/2010/main" val="130734216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6934200" y="4767265"/>
            <a:ext cx="2133600" cy="273844"/>
          </a:xfrm>
          <a:prstGeom prst="rect">
            <a:avLst/>
          </a:prstGeom>
        </p:spPr>
        <p:txBody>
          <a:bodyPr anchor="b"/>
          <a:lstStyle>
            <a:lvl1pPr algn="r">
              <a:defRPr sz="900">
                <a:solidFill>
                  <a:schemeClr val="bg1"/>
                </a:solidFill>
              </a:defRPr>
            </a:lvl1pPr>
          </a:lstStyle>
          <a:p>
            <a:fld id="{34FA03A8-A899-4F4B-90F4-924AC50DE6BC}" type="slidenum">
              <a:rPr lang="en-US" smtClean="0"/>
              <a:t>‹#›</a:t>
            </a:fld>
            <a:endParaRPr lang="en-US"/>
          </a:p>
        </p:txBody>
      </p:sp>
    </p:spTree>
    <p:extLst>
      <p:ext uri="{BB962C8B-B14F-4D97-AF65-F5344CB8AC3E}">
        <p14:creationId xmlns:p14="http://schemas.microsoft.com/office/powerpoint/2010/main" val="1358080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2903"/>
            <a:ext cx="2057400" cy="425172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42903"/>
            <a:ext cx="6019800" cy="425172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a:xfrm>
            <a:off x="6934200" y="4767265"/>
            <a:ext cx="2133600" cy="273844"/>
          </a:xfrm>
          <a:prstGeom prst="rect">
            <a:avLst/>
          </a:prstGeom>
        </p:spPr>
        <p:txBody>
          <a:bodyPr anchor="b"/>
          <a:lstStyle>
            <a:lvl1pPr algn="r">
              <a:defRPr sz="900">
                <a:solidFill>
                  <a:schemeClr val="bg1"/>
                </a:solidFill>
              </a:defRPr>
            </a:lvl1pPr>
          </a:lstStyle>
          <a:p>
            <a:fld id="{34FA03A8-A899-4F4B-90F4-924AC50DE6BC}" type="slidenum">
              <a:rPr lang="en-US" smtClean="0"/>
              <a:t>‹#›</a:t>
            </a:fld>
            <a:endParaRPr lang="en-US"/>
          </a:p>
        </p:txBody>
      </p:sp>
    </p:spTree>
    <p:extLst>
      <p:ext uri="{BB962C8B-B14F-4D97-AF65-F5344CB8AC3E}">
        <p14:creationId xmlns:p14="http://schemas.microsoft.com/office/powerpoint/2010/main" val="1592345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a:xfrm>
            <a:off x="6934200" y="4767265"/>
            <a:ext cx="2133600" cy="273844"/>
          </a:xfrm>
          <a:prstGeom prst="rect">
            <a:avLst/>
          </a:prstGeom>
        </p:spPr>
        <p:txBody>
          <a:bodyPr anchor="b"/>
          <a:lstStyle>
            <a:lvl1pPr algn="r">
              <a:defRPr sz="900">
                <a:solidFill>
                  <a:schemeClr val="bg1"/>
                </a:solidFill>
              </a:defRPr>
            </a:lvl1pPr>
          </a:lstStyle>
          <a:p>
            <a:fld id="{34FA03A8-A899-4F4B-90F4-924AC50DE6BC}" type="slidenum">
              <a:rPr lang="en-US" smtClean="0"/>
              <a:t>‹#›</a:t>
            </a:fld>
            <a:endParaRPr lang="en-US"/>
          </a:p>
        </p:txBody>
      </p:sp>
    </p:spTree>
    <p:extLst>
      <p:ext uri="{BB962C8B-B14F-4D97-AF65-F5344CB8AC3E}">
        <p14:creationId xmlns:p14="http://schemas.microsoft.com/office/powerpoint/2010/main" val="3214468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6"/>
          </a:xfrm>
        </p:spPr>
        <p:txBody>
          <a:bodyPr anchor="t"/>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7" name="Slide Number Placeholder 6"/>
          <p:cNvSpPr>
            <a:spLocks noGrp="1"/>
          </p:cNvSpPr>
          <p:nvPr>
            <p:ph type="sldNum" sz="quarter" idx="10"/>
          </p:nvPr>
        </p:nvSpPr>
        <p:spPr>
          <a:xfrm>
            <a:off x="6934200" y="4767265"/>
            <a:ext cx="2133600" cy="273844"/>
          </a:xfrm>
          <a:prstGeom prst="rect">
            <a:avLst/>
          </a:prstGeom>
        </p:spPr>
        <p:txBody>
          <a:bodyPr anchor="b"/>
          <a:lstStyle>
            <a:lvl1pPr algn="r">
              <a:defRPr sz="900">
                <a:solidFill>
                  <a:schemeClr val="bg1"/>
                </a:solidFill>
              </a:defRPr>
            </a:lvl1pPr>
          </a:lstStyle>
          <a:p>
            <a:fld id="{34FA03A8-A899-4F4B-90F4-924AC50DE6BC}" type="slidenum">
              <a:rPr lang="en-US" smtClean="0"/>
              <a:t>‹#›</a:t>
            </a:fld>
            <a:endParaRPr lang="en-US"/>
          </a:p>
        </p:txBody>
      </p:sp>
    </p:spTree>
    <p:extLst>
      <p:ext uri="{BB962C8B-B14F-4D97-AF65-F5344CB8AC3E}">
        <p14:creationId xmlns:p14="http://schemas.microsoft.com/office/powerpoint/2010/main" val="2409450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3"/>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3"/>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0"/>
          </p:nvPr>
        </p:nvSpPr>
        <p:spPr>
          <a:xfrm>
            <a:off x="6934200" y="4767265"/>
            <a:ext cx="2133600" cy="273844"/>
          </a:xfrm>
          <a:prstGeom prst="rect">
            <a:avLst/>
          </a:prstGeom>
        </p:spPr>
        <p:txBody>
          <a:bodyPr anchor="b"/>
          <a:lstStyle>
            <a:lvl1pPr algn="r">
              <a:defRPr sz="900">
                <a:solidFill>
                  <a:schemeClr val="bg1"/>
                </a:solidFill>
              </a:defRPr>
            </a:lvl1pPr>
          </a:lstStyle>
          <a:p>
            <a:fld id="{34FA03A8-A899-4F4B-90F4-924AC50DE6BC}" type="slidenum">
              <a:rPr lang="en-US" smtClean="0"/>
              <a:t>‹#›</a:t>
            </a:fld>
            <a:endParaRPr lang="en-US"/>
          </a:p>
        </p:txBody>
      </p:sp>
    </p:spTree>
    <p:extLst>
      <p:ext uri="{BB962C8B-B14F-4D97-AF65-F5344CB8AC3E}">
        <p14:creationId xmlns:p14="http://schemas.microsoft.com/office/powerpoint/2010/main" val="2642920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10"/>
          <p:cNvSpPr>
            <a:spLocks noGrp="1"/>
          </p:cNvSpPr>
          <p:nvPr>
            <p:ph type="sldNum" sz="quarter" idx="10"/>
          </p:nvPr>
        </p:nvSpPr>
        <p:spPr>
          <a:xfrm>
            <a:off x="6934200" y="4767265"/>
            <a:ext cx="2133600" cy="273844"/>
          </a:xfrm>
          <a:prstGeom prst="rect">
            <a:avLst/>
          </a:prstGeom>
        </p:spPr>
        <p:txBody>
          <a:bodyPr anchor="b"/>
          <a:lstStyle>
            <a:lvl1pPr algn="r">
              <a:defRPr sz="900">
                <a:solidFill>
                  <a:schemeClr val="bg1"/>
                </a:solidFill>
              </a:defRPr>
            </a:lvl1pPr>
          </a:lstStyle>
          <a:p>
            <a:fld id="{34FA03A8-A899-4F4B-90F4-924AC50DE6BC}" type="slidenum">
              <a:rPr lang="en-US" smtClean="0"/>
              <a:t>‹#›</a:t>
            </a:fld>
            <a:endParaRPr lang="en-US"/>
          </a:p>
        </p:txBody>
      </p:sp>
    </p:spTree>
    <p:extLst>
      <p:ext uri="{BB962C8B-B14F-4D97-AF65-F5344CB8AC3E}">
        <p14:creationId xmlns:p14="http://schemas.microsoft.com/office/powerpoint/2010/main" val="1865954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0"/>
          </p:nvPr>
        </p:nvSpPr>
        <p:spPr>
          <a:xfrm>
            <a:off x="6934200" y="4767265"/>
            <a:ext cx="2133600" cy="273844"/>
          </a:xfrm>
          <a:prstGeom prst="rect">
            <a:avLst/>
          </a:prstGeom>
        </p:spPr>
        <p:txBody>
          <a:bodyPr anchor="b"/>
          <a:lstStyle>
            <a:lvl1pPr algn="r">
              <a:defRPr sz="900">
                <a:solidFill>
                  <a:schemeClr val="bg1"/>
                </a:solidFill>
              </a:defRPr>
            </a:lvl1pPr>
          </a:lstStyle>
          <a:p>
            <a:fld id="{34FA03A8-A899-4F4B-90F4-924AC50DE6BC}" type="slidenum">
              <a:rPr lang="en-US" smtClean="0"/>
              <a:t>‹#›</a:t>
            </a:fld>
            <a:endParaRPr lang="en-US"/>
          </a:p>
        </p:txBody>
      </p:sp>
    </p:spTree>
    <p:extLst>
      <p:ext uri="{BB962C8B-B14F-4D97-AF65-F5344CB8AC3E}">
        <p14:creationId xmlns:p14="http://schemas.microsoft.com/office/powerpoint/2010/main" val="1322568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6934200" y="4767265"/>
            <a:ext cx="2133600" cy="273844"/>
          </a:xfrm>
          <a:prstGeom prst="rect">
            <a:avLst/>
          </a:prstGeom>
        </p:spPr>
        <p:txBody>
          <a:bodyPr anchor="b"/>
          <a:lstStyle>
            <a:lvl1pPr algn="r">
              <a:defRPr sz="900">
                <a:solidFill>
                  <a:schemeClr val="bg1"/>
                </a:solidFill>
              </a:defRPr>
            </a:lvl1pPr>
          </a:lstStyle>
          <a:p>
            <a:fld id="{34FA03A8-A899-4F4B-90F4-924AC50DE6BC}" type="slidenum">
              <a:rPr lang="en-US" smtClean="0"/>
              <a:t>‹#›</a:t>
            </a:fld>
            <a:endParaRPr lang="en-US"/>
          </a:p>
        </p:txBody>
      </p:sp>
    </p:spTree>
    <p:extLst>
      <p:ext uri="{BB962C8B-B14F-4D97-AF65-F5344CB8AC3E}">
        <p14:creationId xmlns:p14="http://schemas.microsoft.com/office/powerpoint/2010/main" val="14562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85750"/>
            <a:ext cx="3008313" cy="8572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85753"/>
            <a:ext cx="5111750" cy="430887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143003"/>
            <a:ext cx="3008313" cy="345162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8" name="Slide Number Placeholder 7"/>
          <p:cNvSpPr>
            <a:spLocks noGrp="1"/>
          </p:cNvSpPr>
          <p:nvPr>
            <p:ph type="sldNum" sz="quarter" idx="10"/>
          </p:nvPr>
        </p:nvSpPr>
        <p:spPr>
          <a:xfrm>
            <a:off x="6934200" y="4767265"/>
            <a:ext cx="2133600" cy="273844"/>
          </a:xfrm>
          <a:prstGeom prst="rect">
            <a:avLst/>
          </a:prstGeom>
        </p:spPr>
        <p:txBody>
          <a:bodyPr anchor="b"/>
          <a:lstStyle>
            <a:lvl1pPr algn="r">
              <a:defRPr sz="900">
                <a:solidFill>
                  <a:schemeClr val="bg1"/>
                </a:solidFill>
              </a:defRPr>
            </a:lvl1pPr>
          </a:lstStyle>
          <a:p>
            <a:fld id="{34FA03A8-A899-4F4B-90F4-924AC50DE6BC}" type="slidenum">
              <a:rPr lang="en-US" smtClean="0"/>
              <a:t>‹#›</a:t>
            </a:fld>
            <a:endParaRPr lang="en-US"/>
          </a:p>
        </p:txBody>
      </p:sp>
    </p:spTree>
    <p:extLst>
      <p:ext uri="{BB962C8B-B14F-4D97-AF65-F5344CB8AC3E}">
        <p14:creationId xmlns:p14="http://schemas.microsoft.com/office/powerpoint/2010/main" val="2294593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8" name="Slide Number Placeholder 7"/>
          <p:cNvSpPr>
            <a:spLocks noGrp="1"/>
          </p:cNvSpPr>
          <p:nvPr>
            <p:ph type="sldNum" sz="quarter" idx="10"/>
          </p:nvPr>
        </p:nvSpPr>
        <p:spPr>
          <a:xfrm>
            <a:off x="6934200" y="4767265"/>
            <a:ext cx="2133600" cy="273844"/>
          </a:xfrm>
          <a:prstGeom prst="rect">
            <a:avLst/>
          </a:prstGeom>
        </p:spPr>
        <p:txBody>
          <a:bodyPr anchor="b"/>
          <a:lstStyle>
            <a:lvl1pPr algn="r">
              <a:defRPr sz="900">
                <a:solidFill>
                  <a:schemeClr val="bg1"/>
                </a:solidFill>
              </a:defRPr>
            </a:lvl1pPr>
          </a:lstStyle>
          <a:p>
            <a:fld id="{34FA03A8-A899-4F4B-90F4-924AC50DE6BC}" type="slidenum">
              <a:rPr lang="en-US" smtClean="0"/>
              <a:t>‹#›</a:t>
            </a:fld>
            <a:endParaRPr lang="en-US"/>
          </a:p>
        </p:txBody>
      </p:sp>
    </p:spTree>
    <p:extLst>
      <p:ext uri="{BB962C8B-B14F-4D97-AF65-F5344CB8AC3E}">
        <p14:creationId xmlns:p14="http://schemas.microsoft.com/office/powerpoint/2010/main" val="2306776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twitter.com/BTLawNews"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bwMode="ltGray">
          <a:xfrm>
            <a:off x="0" y="0"/>
            <a:ext cx="9144000" cy="228600"/>
          </a:xfrm>
          <a:prstGeom prst="rect">
            <a:avLst/>
          </a:prstGeom>
          <a:solidFill>
            <a:srgbClr val="983222"/>
          </a:solidFill>
          <a:ln w="0" cap="flat" cmpd="sng" algn="ctr">
            <a:solidFill>
              <a:srgbClr val="98322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457200" y="285750"/>
            <a:ext cx="8229600" cy="857250"/>
          </a:xfrm>
          <a:prstGeom prst="rect">
            <a:avLst/>
          </a:prstGeom>
        </p:spPr>
        <p:txBody>
          <a:bodyPr vert="horz" lIns="91440" tIns="45720" rIns="91440" bIns="45720" rtlCol="0" anchor="ctr"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3"/>
            <a:ext cx="8229600" cy="339447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26" name="Picture 25">
            <a:extLst>
              <a:ext uri="{FF2B5EF4-FFF2-40B4-BE49-F238E27FC236}">
                <a16:creationId xmlns:a16="http://schemas.microsoft.com/office/drawing/2014/main" id="{5461C49E-BB92-4D45-AFAE-F43EE4C41FE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bwMode="ltGray">
          <a:xfrm>
            <a:off x="0" y="4667937"/>
            <a:ext cx="9144000" cy="494613"/>
          </a:xfrm>
          <a:prstGeom prst="rect">
            <a:avLst/>
          </a:prstGeom>
        </p:spPr>
      </p:pic>
      <p:sp>
        <p:nvSpPr>
          <p:cNvPr id="15" name="TextBox 14"/>
          <p:cNvSpPr txBox="1"/>
          <p:nvPr userDrawn="1"/>
        </p:nvSpPr>
        <p:spPr bwMode="ltGray">
          <a:xfrm>
            <a:off x="2209800" y="4724400"/>
            <a:ext cx="5105400" cy="438150"/>
          </a:xfrm>
          <a:prstGeom prst="rect">
            <a:avLst/>
          </a:prstGeom>
          <a:noFill/>
        </p:spPr>
        <p:txBody>
          <a:bodyPr wrap="square" rtlCol="0" anchor="b" anchorCtr="0">
            <a:noAutofit/>
          </a:bodyPr>
          <a:lstStyle/>
          <a:p>
            <a:r>
              <a:rPr lang="en-US" sz="680" b="0" i="0" kern="1200" dirty="0">
                <a:solidFill>
                  <a:srgbClr val="929292"/>
                </a:solidFill>
                <a:effectLst/>
                <a:latin typeface="Arial Narrow" panose="020B0604020202020204" pitchFamily="34" charset="0"/>
                <a:ea typeface="+mn-ea"/>
                <a:cs typeface="Arial Narrow" panose="020B0604020202020204" pitchFamily="34" charset="0"/>
              </a:rPr>
              <a:t>CONFIDENTIAL © 2020 Barnes &amp; Thornburg LLP. All Rights Reserved. This page, and all information on it, is confidential, proprietary and the property of Barnes &amp; Thornburg LLP, which may not be disseminated or disclosed to any person or entity other than the intended recipient(s), and may not be reproduced, in any form, without the express written consent of the author or presenter. The information on this page is intended for informational purposes only and shall not be construed as legal advice or a legal opinion of Barnes &amp; Thornburg LLP.</a:t>
            </a:r>
          </a:p>
        </p:txBody>
      </p:sp>
      <p:grpSp>
        <p:nvGrpSpPr>
          <p:cNvPr id="16" name="Group 15"/>
          <p:cNvGrpSpPr/>
          <p:nvPr userDrawn="1"/>
        </p:nvGrpSpPr>
        <p:grpSpPr bwMode="ltGray">
          <a:xfrm>
            <a:off x="7886700" y="4857743"/>
            <a:ext cx="742950" cy="172286"/>
            <a:chOff x="10515600" y="6477000"/>
            <a:chExt cx="990600" cy="229715"/>
          </a:xfrm>
        </p:grpSpPr>
        <p:pic>
          <p:nvPicPr>
            <p:cNvPr id="17" name="Picture 16" descr="Twitter_Blue.png">
              <a:hlinkClick r:id="rId14"/>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bwMode="ltGray">
            <a:xfrm>
              <a:off x="10515600" y="6477000"/>
              <a:ext cx="258774" cy="210312"/>
            </a:xfrm>
            <a:prstGeom prst="rect">
              <a:avLst/>
            </a:prstGeom>
          </p:spPr>
        </p:pic>
        <p:sp>
          <p:nvSpPr>
            <p:cNvPr id="18" name="TextBox 17">
              <a:hlinkClick r:id="rId14"/>
            </p:cNvPr>
            <p:cNvSpPr txBox="1"/>
            <p:nvPr userDrawn="1"/>
          </p:nvSpPr>
          <p:spPr bwMode="ltGray">
            <a:xfrm>
              <a:off x="10744200" y="6491271"/>
              <a:ext cx="762000" cy="215444"/>
            </a:xfrm>
            <a:prstGeom prst="rect">
              <a:avLst/>
            </a:prstGeom>
            <a:noFill/>
          </p:spPr>
          <p:txBody>
            <a:bodyPr wrap="square" rtlCol="0">
              <a:spAutoFit/>
            </a:bodyPr>
            <a:lstStyle/>
            <a:p>
              <a:pPr algn="l"/>
              <a:r>
                <a:rPr lang="en-US" sz="450" dirty="0">
                  <a:solidFill>
                    <a:srgbClr val="BFBFBF"/>
                  </a:solidFill>
                  <a:latin typeface="R Frutiger Roman"/>
                  <a:cs typeface="R Frutiger Roman"/>
                </a:rPr>
                <a:t>@BTLawNews</a:t>
              </a:r>
              <a:endParaRPr lang="en-US" sz="450" dirty="0">
                <a:solidFill>
                  <a:srgbClr val="BFBFBF"/>
                </a:solidFill>
              </a:endParaRPr>
            </a:p>
          </p:txBody>
        </p:sp>
      </p:grpSp>
    </p:spTree>
    <p:extLst>
      <p:ext uri="{BB962C8B-B14F-4D97-AF65-F5344CB8AC3E}">
        <p14:creationId xmlns:p14="http://schemas.microsoft.com/office/powerpoint/2010/main" val="23807535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685800" rtl="0" eaLnBrk="1" latinLnBrk="0" hangingPunct="1">
        <a:spcBef>
          <a:spcPct val="0"/>
        </a:spcBef>
        <a:buNone/>
        <a:defRPr sz="3300" kern="1200">
          <a:solidFill>
            <a:srgbClr val="983222"/>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2.ed.gov/about/offices/list/ocr/blog/20200805.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12.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Title IX Training</a:t>
            </a:r>
            <a:br>
              <a:rPr lang="en-US" dirty="0" smtClean="0"/>
            </a:br>
            <a:r>
              <a:rPr lang="en-US" sz="2000" dirty="0" smtClean="0"/>
              <a:t>Indiana State University</a:t>
            </a:r>
            <a:endParaRPr lang="en-US" sz="2000" dirty="0"/>
          </a:p>
        </p:txBody>
      </p:sp>
      <p:sp>
        <p:nvSpPr>
          <p:cNvPr id="3" name="Subtitle 2"/>
          <p:cNvSpPr>
            <a:spLocks noGrp="1"/>
          </p:cNvSpPr>
          <p:nvPr>
            <p:ph type="subTitle" idx="1"/>
          </p:nvPr>
        </p:nvSpPr>
        <p:spPr/>
        <p:txBody>
          <a:bodyPr/>
          <a:lstStyle/>
          <a:p>
            <a:r>
              <a:rPr lang="en-US" dirty="0" smtClean="0"/>
              <a:t>August 21, 2020</a:t>
            </a:r>
          </a:p>
        </p:txBody>
      </p:sp>
      <p:pic>
        <p:nvPicPr>
          <p:cNvPr id="1028" name="Picture 4" descr="Indiana State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819150"/>
            <a:ext cx="2711446" cy="49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055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DeVos</a:t>
            </a:r>
            <a:r>
              <a:rPr lang="en-US" b="1" dirty="0"/>
              <a:t> revoked Obama-era guidance in </a:t>
            </a:r>
            <a:r>
              <a:rPr lang="en-US" b="1" dirty="0" smtClean="0"/>
              <a:t/>
            </a:r>
            <a:br>
              <a:rPr lang="en-US" b="1" dirty="0" smtClean="0"/>
            </a:br>
            <a:r>
              <a:rPr lang="en-US" b="1" dirty="0" smtClean="0"/>
              <a:t>September </a:t>
            </a:r>
            <a:r>
              <a:rPr lang="en-US" b="1" dirty="0"/>
              <a:t>2017</a:t>
            </a:r>
            <a:endParaRPr lang="en-US" dirty="0"/>
          </a:p>
        </p:txBody>
      </p:sp>
      <p:sp>
        <p:nvSpPr>
          <p:cNvPr id="3" name="Content Placeholder 2"/>
          <p:cNvSpPr>
            <a:spLocks noGrp="1"/>
          </p:cNvSpPr>
          <p:nvPr>
            <p:ph idx="1"/>
          </p:nvPr>
        </p:nvSpPr>
        <p:spPr/>
        <p:txBody>
          <a:bodyPr/>
          <a:lstStyle/>
          <a:p>
            <a:r>
              <a:rPr lang="en-US" dirty="0"/>
              <a:t>Released Q&amp;A “Interim Guidance”</a:t>
            </a:r>
          </a:p>
          <a:p>
            <a:pPr lvl="1"/>
            <a:r>
              <a:rPr lang="en-US" dirty="0"/>
              <a:t>removed the preponderance of evidence standard as the appropriate standard of proof for investigating allegations of sexual violence; </a:t>
            </a:r>
          </a:p>
          <a:p>
            <a:pPr lvl="1"/>
            <a:r>
              <a:rPr lang="en-US" dirty="0"/>
              <a:t>eliminated the 60-day timeframe from Title IX investigation proceedings; </a:t>
            </a:r>
          </a:p>
          <a:p>
            <a:pPr lvl="1"/>
            <a:r>
              <a:rPr lang="en-US" dirty="0"/>
              <a:t>allowed an appeals process initiated either by both parties or solely by accused students; and </a:t>
            </a:r>
          </a:p>
          <a:p>
            <a:pPr lvl="1"/>
            <a:r>
              <a:rPr lang="en-US" dirty="0"/>
              <a:t>created an informal resolution option</a:t>
            </a:r>
          </a:p>
          <a:p>
            <a:endParaRPr lang="en-US" dirty="0"/>
          </a:p>
        </p:txBody>
      </p:sp>
    </p:spTree>
    <p:extLst>
      <p:ext uri="{BB962C8B-B14F-4D97-AF65-F5344CB8AC3E}">
        <p14:creationId xmlns:p14="http://schemas.microsoft.com/office/powerpoint/2010/main" val="340288848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 Overview</a:t>
            </a:r>
            <a:endParaRPr lang="en-US" dirty="0"/>
          </a:p>
        </p:txBody>
      </p:sp>
      <p:sp>
        <p:nvSpPr>
          <p:cNvPr id="3" name="Content Placeholder 2"/>
          <p:cNvSpPr>
            <a:spLocks noGrp="1"/>
          </p:cNvSpPr>
          <p:nvPr>
            <p:ph idx="1"/>
          </p:nvPr>
        </p:nvSpPr>
        <p:spPr>
          <a:xfrm>
            <a:off x="457200" y="1200152"/>
            <a:ext cx="8229600" cy="3733797"/>
          </a:xfrm>
        </p:spPr>
        <p:txBody>
          <a:bodyPr>
            <a:normAutofit/>
          </a:bodyPr>
          <a:lstStyle/>
          <a:p>
            <a:r>
              <a:rPr lang="en-US" dirty="0" smtClean="0"/>
              <a:t>Coordinate with </a:t>
            </a:r>
            <a:r>
              <a:rPr lang="en-US" dirty="0"/>
              <a:t>l</a:t>
            </a:r>
            <a:r>
              <a:rPr lang="en-US" dirty="0" smtClean="0"/>
              <a:t>aw enforcement as needed</a:t>
            </a:r>
          </a:p>
          <a:p>
            <a:pPr lvl="1"/>
            <a:r>
              <a:rPr lang="en-US" dirty="0" smtClean="0"/>
              <a:t>Never force </a:t>
            </a:r>
            <a:r>
              <a:rPr lang="en-US" i="1" dirty="0" smtClean="0"/>
              <a:t>or</a:t>
            </a:r>
            <a:r>
              <a:rPr lang="en-US" dirty="0" smtClean="0"/>
              <a:t> discourage a complainant go to the police</a:t>
            </a:r>
          </a:p>
          <a:p>
            <a:r>
              <a:rPr lang="en-US" dirty="0" smtClean="0"/>
              <a:t>Gather as much evidence as possible</a:t>
            </a:r>
          </a:p>
          <a:p>
            <a:pPr lvl="1"/>
            <a:r>
              <a:rPr lang="en-US" dirty="0" smtClean="0"/>
              <a:t>Texts, e-mails, pictures, etc.</a:t>
            </a:r>
          </a:p>
          <a:p>
            <a:r>
              <a:rPr lang="en-US" dirty="0" smtClean="0"/>
              <a:t>Strategically schedule interviews</a:t>
            </a:r>
          </a:p>
          <a:p>
            <a:pPr lvl="1"/>
            <a:r>
              <a:rPr lang="en-US" dirty="0" smtClean="0"/>
              <a:t>But surprise interviews are now barred</a:t>
            </a:r>
          </a:p>
          <a:p>
            <a:r>
              <a:rPr lang="en-US" dirty="0" smtClean="0"/>
              <a:t>Conduct an exhaustive and complete investigation</a:t>
            </a:r>
          </a:p>
        </p:txBody>
      </p:sp>
      <p:sp>
        <p:nvSpPr>
          <p:cNvPr id="4" name="Slide Number Placeholder 3"/>
          <p:cNvSpPr>
            <a:spLocks noGrp="1"/>
          </p:cNvSpPr>
          <p:nvPr>
            <p:ph type="sldNum" sz="quarter" idx="10"/>
          </p:nvPr>
        </p:nvSpPr>
        <p:spPr/>
        <p:txBody>
          <a:bodyPr/>
          <a:lstStyle/>
          <a:p>
            <a:fld id="{34FA03A8-A899-4F4B-90F4-924AC50DE6BC}" type="slidenum">
              <a:rPr lang="en-US" smtClean="0"/>
              <a:t>100</a:t>
            </a:fld>
            <a:endParaRPr lang="en-US"/>
          </a:p>
        </p:txBody>
      </p:sp>
    </p:spTree>
    <p:extLst>
      <p:ext uri="{BB962C8B-B14F-4D97-AF65-F5344CB8AC3E}">
        <p14:creationId xmlns:p14="http://schemas.microsoft.com/office/powerpoint/2010/main" val="102271105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Evidence Gathering</a:t>
            </a:r>
            <a:endParaRPr lang="en-US" dirty="0"/>
          </a:p>
        </p:txBody>
      </p:sp>
      <p:sp>
        <p:nvSpPr>
          <p:cNvPr id="3" name="Content Placeholder 2"/>
          <p:cNvSpPr>
            <a:spLocks noGrp="1"/>
          </p:cNvSpPr>
          <p:nvPr>
            <p:ph idx="1"/>
          </p:nvPr>
        </p:nvSpPr>
        <p:spPr/>
        <p:txBody>
          <a:bodyPr>
            <a:normAutofit fontScale="92500"/>
          </a:bodyPr>
          <a:lstStyle/>
          <a:p>
            <a:r>
              <a:rPr lang="en-US" dirty="0" smtClean="0"/>
              <a:t>Equal opportunities </a:t>
            </a:r>
            <a:r>
              <a:rPr lang="en-US" dirty="0"/>
              <a:t>for both parties to have </a:t>
            </a:r>
            <a:r>
              <a:rPr lang="en-US" dirty="0" smtClean="0"/>
              <a:t>witnesses </a:t>
            </a:r>
          </a:p>
          <a:p>
            <a:r>
              <a:rPr lang="en-US" dirty="0" smtClean="0"/>
              <a:t>Can’t </a:t>
            </a:r>
            <a:r>
              <a:rPr lang="en-US" dirty="0"/>
              <a:t>restrict </a:t>
            </a:r>
            <a:r>
              <a:rPr lang="en-US" dirty="0" smtClean="0"/>
              <a:t>parties from </a:t>
            </a:r>
            <a:r>
              <a:rPr lang="en-US" dirty="0"/>
              <a:t>discussing allegations or </a:t>
            </a:r>
            <a:r>
              <a:rPr lang="en-US" dirty="0" smtClean="0"/>
              <a:t>presenting </a:t>
            </a:r>
            <a:r>
              <a:rPr lang="en-US" dirty="0"/>
              <a:t>evidence</a:t>
            </a:r>
          </a:p>
          <a:p>
            <a:r>
              <a:rPr lang="en-US" dirty="0"/>
              <a:t>A</a:t>
            </a:r>
            <a:r>
              <a:rPr lang="en-US" dirty="0" smtClean="0"/>
              <a:t>ccess </a:t>
            </a:r>
            <a:r>
              <a:rPr lang="en-US" dirty="0"/>
              <a:t>to have other </a:t>
            </a:r>
            <a:r>
              <a:rPr lang="en-US" dirty="0" smtClean="0"/>
              <a:t>people present, including advisors or attorneys</a:t>
            </a:r>
            <a:endParaRPr lang="en-US" dirty="0"/>
          </a:p>
          <a:p>
            <a:r>
              <a:rPr lang="en-US" dirty="0"/>
              <a:t>Must provide </a:t>
            </a:r>
            <a:r>
              <a:rPr lang="en-US" dirty="0" smtClean="0"/>
              <a:t>written </a:t>
            </a:r>
            <a:r>
              <a:rPr lang="en-US" dirty="0"/>
              <a:t>notice to all parties of date, time, location, participants, and purpose of all hearings, interviews, and other meetings with sufficient time for the party to prepare</a:t>
            </a:r>
          </a:p>
          <a:p>
            <a:r>
              <a:rPr lang="en-US" dirty="0"/>
              <a:t>Equal </a:t>
            </a:r>
            <a:r>
              <a:rPr lang="en-US" dirty="0" smtClean="0"/>
              <a:t>opportunities </a:t>
            </a:r>
            <a:r>
              <a:rPr lang="en-US" dirty="0"/>
              <a:t>for parties to inspect and review evidence obtained and a opportunity to </a:t>
            </a:r>
            <a:r>
              <a:rPr lang="en-US" dirty="0" smtClean="0"/>
              <a:t>respond </a:t>
            </a:r>
            <a:r>
              <a:rPr lang="en-US" dirty="0"/>
              <a:t>to </a:t>
            </a:r>
            <a:r>
              <a:rPr lang="en-US" dirty="0" smtClean="0"/>
              <a:t>evidence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4FA03A8-A899-4F4B-90F4-924AC50DE6BC}" type="slidenum">
              <a:rPr lang="en-US" smtClean="0"/>
              <a:t>101</a:t>
            </a:fld>
            <a:endParaRPr lang="en-US"/>
          </a:p>
        </p:txBody>
      </p:sp>
    </p:spTree>
    <p:extLst>
      <p:ext uri="{BB962C8B-B14F-4D97-AF65-F5344CB8AC3E}">
        <p14:creationId xmlns:p14="http://schemas.microsoft.com/office/powerpoint/2010/main" val="315411209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Basics</a:t>
            </a:r>
            <a:endParaRPr lang="en-US" dirty="0"/>
          </a:p>
        </p:txBody>
      </p:sp>
      <p:sp>
        <p:nvSpPr>
          <p:cNvPr id="3" name="Content Placeholder 2"/>
          <p:cNvSpPr>
            <a:spLocks noGrp="1"/>
          </p:cNvSpPr>
          <p:nvPr>
            <p:ph idx="1"/>
          </p:nvPr>
        </p:nvSpPr>
        <p:spPr/>
        <p:txBody>
          <a:bodyPr>
            <a:normAutofit/>
          </a:bodyPr>
          <a:lstStyle/>
          <a:p>
            <a:r>
              <a:rPr lang="en-US" dirty="0" smtClean="0"/>
              <a:t>Typical strategy for witness interviews:</a:t>
            </a:r>
          </a:p>
          <a:p>
            <a:pPr lvl="1"/>
            <a:r>
              <a:rPr lang="en-US" dirty="0" smtClean="0"/>
              <a:t>Put the witness at ease</a:t>
            </a:r>
          </a:p>
          <a:p>
            <a:pPr lvl="1"/>
            <a:r>
              <a:rPr lang="en-US" dirty="0" smtClean="0"/>
              <a:t>Explain the procedure and situation</a:t>
            </a:r>
          </a:p>
          <a:p>
            <a:pPr lvl="1"/>
            <a:r>
              <a:rPr lang="en-US" altLang="en-US" dirty="0"/>
              <a:t>Let the witness give a narrative</a:t>
            </a:r>
          </a:p>
          <a:p>
            <a:pPr lvl="1"/>
            <a:r>
              <a:rPr lang="en-US" altLang="en-US" dirty="0"/>
              <a:t>Ask questions based on the </a:t>
            </a:r>
            <a:r>
              <a:rPr lang="en-US" altLang="en-US" dirty="0" smtClean="0"/>
              <a:t>narrative as well as questions </a:t>
            </a:r>
            <a:r>
              <a:rPr lang="en-US" altLang="en-US" dirty="0"/>
              <a:t>that may be outside the </a:t>
            </a:r>
            <a:r>
              <a:rPr lang="en-US" altLang="en-US" dirty="0" smtClean="0"/>
              <a:t>narrative</a:t>
            </a:r>
          </a:p>
          <a:p>
            <a:r>
              <a:rPr lang="en-US" altLang="en-US" dirty="0" smtClean="0"/>
              <a:t>Consider whether a specific interview requires a different approach</a:t>
            </a:r>
          </a:p>
          <a:p>
            <a:pPr marL="0" indent="0">
              <a:buNone/>
            </a:pPr>
            <a:endParaRPr lang="en-US" altLang="en-US" dirty="0" smtClean="0"/>
          </a:p>
          <a:p>
            <a:endParaRPr lang="en-US" altLang="en-US" dirty="0"/>
          </a:p>
        </p:txBody>
      </p:sp>
      <p:sp>
        <p:nvSpPr>
          <p:cNvPr id="4" name="Slide Number Placeholder 3"/>
          <p:cNvSpPr>
            <a:spLocks noGrp="1"/>
          </p:cNvSpPr>
          <p:nvPr>
            <p:ph type="sldNum" sz="quarter" idx="10"/>
          </p:nvPr>
        </p:nvSpPr>
        <p:spPr/>
        <p:txBody>
          <a:bodyPr/>
          <a:lstStyle/>
          <a:p>
            <a:fld id="{34FA03A8-A899-4F4B-90F4-924AC50DE6BC}" type="slidenum">
              <a:rPr lang="en-US" smtClean="0"/>
              <a:t>102</a:t>
            </a:fld>
            <a:endParaRPr lang="en-US"/>
          </a:p>
        </p:txBody>
      </p:sp>
    </p:spTree>
    <p:extLst>
      <p:ext uri="{BB962C8B-B14F-4D97-AF65-F5344CB8AC3E}">
        <p14:creationId xmlns:p14="http://schemas.microsoft.com/office/powerpoint/2010/main" val="67679236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Putting the Witness at Ease (or Not)</a:t>
            </a:r>
            <a:endParaRPr lang="en-US" dirty="0"/>
          </a:p>
        </p:txBody>
      </p:sp>
      <p:sp>
        <p:nvSpPr>
          <p:cNvPr id="3" name="Content Placeholder 2"/>
          <p:cNvSpPr>
            <a:spLocks noGrp="1"/>
          </p:cNvSpPr>
          <p:nvPr>
            <p:ph idx="1"/>
          </p:nvPr>
        </p:nvSpPr>
        <p:spPr/>
        <p:txBody>
          <a:bodyPr/>
          <a:lstStyle/>
          <a:p>
            <a:r>
              <a:rPr lang="en-US" dirty="0"/>
              <a:t>Private location</a:t>
            </a:r>
          </a:p>
          <a:p>
            <a:r>
              <a:rPr lang="en-US" dirty="0"/>
              <a:t>Comfortable</a:t>
            </a:r>
          </a:p>
          <a:p>
            <a:r>
              <a:rPr lang="en-US" dirty="0"/>
              <a:t>Avoid displays of power</a:t>
            </a:r>
          </a:p>
          <a:p>
            <a:pPr lvl="1"/>
            <a:r>
              <a:rPr lang="en-US" dirty="0"/>
              <a:t>“Scary” office</a:t>
            </a:r>
          </a:p>
          <a:p>
            <a:pPr lvl="1"/>
            <a:r>
              <a:rPr lang="en-US" dirty="0"/>
              <a:t>Sitting across desk</a:t>
            </a:r>
          </a:p>
          <a:p>
            <a:pPr lvl="1"/>
            <a:r>
              <a:rPr lang="en-US" dirty="0"/>
              <a:t>High chair, etc.</a:t>
            </a:r>
          </a:p>
          <a:p>
            <a:r>
              <a:rPr lang="en-US" dirty="0"/>
              <a:t>Have a note-taker so the interviewer can just have a conversation</a:t>
            </a:r>
          </a:p>
          <a:p>
            <a:endParaRPr lang="en-US" dirty="0"/>
          </a:p>
          <a:p>
            <a:endParaRPr lang="en-US" dirty="0"/>
          </a:p>
        </p:txBody>
      </p:sp>
      <p:sp>
        <p:nvSpPr>
          <p:cNvPr id="4" name="Slide Number Placeholder 3"/>
          <p:cNvSpPr>
            <a:spLocks noGrp="1"/>
          </p:cNvSpPr>
          <p:nvPr>
            <p:ph type="sldNum" sz="quarter" idx="10"/>
          </p:nvPr>
        </p:nvSpPr>
        <p:spPr/>
        <p:txBody>
          <a:bodyPr/>
          <a:lstStyle/>
          <a:p>
            <a:fld id="{34FA03A8-A899-4F4B-90F4-924AC50DE6BC}" type="slidenum">
              <a:rPr lang="en-US" smtClean="0"/>
              <a:t>103</a:t>
            </a:fld>
            <a:endParaRPr lang="en-US"/>
          </a:p>
        </p:txBody>
      </p:sp>
    </p:spTree>
    <p:extLst>
      <p:ext uri="{BB962C8B-B14F-4D97-AF65-F5344CB8AC3E}">
        <p14:creationId xmlns:p14="http://schemas.microsoft.com/office/powerpoint/2010/main" val="336087551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Explain the Procedure</a:t>
            </a:r>
            <a:endParaRPr lang="en-US" dirty="0"/>
          </a:p>
        </p:txBody>
      </p:sp>
      <p:sp>
        <p:nvSpPr>
          <p:cNvPr id="3" name="Content Placeholder 2"/>
          <p:cNvSpPr>
            <a:spLocks noGrp="1"/>
          </p:cNvSpPr>
          <p:nvPr>
            <p:ph idx="1"/>
          </p:nvPr>
        </p:nvSpPr>
        <p:spPr/>
        <p:txBody>
          <a:bodyPr>
            <a:normAutofit/>
          </a:bodyPr>
          <a:lstStyle/>
          <a:p>
            <a:r>
              <a:rPr lang="en-US" dirty="0" smtClean="0"/>
              <a:t>Set the tone for the interview</a:t>
            </a:r>
          </a:p>
          <a:p>
            <a:r>
              <a:rPr lang="en-US" dirty="0" smtClean="0"/>
              <a:t>Review the policy as necessary</a:t>
            </a:r>
          </a:p>
          <a:p>
            <a:pPr lvl="1"/>
            <a:r>
              <a:rPr lang="en-US" dirty="0" smtClean="0"/>
              <a:t>Be clear about confidentiality</a:t>
            </a:r>
          </a:p>
          <a:p>
            <a:pPr lvl="1"/>
            <a:r>
              <a:rPr lang="en-US" dirty="0" smtClean="0"/>
              <a:t>Explain what steps have been taken</a:t>
            </a:r>
          </a:p>
          <a:p>
            <a:pPr lvl="1"/>
            <a:r>
              <a:rPr lang="en-US" dirty="0" smtClean="0"/>
              <a:t>Remind them of anti-retaliation provisions</a:t>
            </a:r>
          </a:p>
          <a:p>
            <a:r>
              <a:rPr lang="en-US" dirty="0" smtClean="0"/>
              <a:t>After the interview, explain the next steps</a:t>
            </a:r>
          </a:p>
          <a:p>
            <a:pPr marL="0" indent="0">
              <a:buNone/>
            </a:pPr>
            <a:endParaRPr lang="en-US" dirty="0"/>
          </a:p>
        </p:txBody>
      </p:sp>
      <p:sp>
        <p:nvSpPr>
          <p:cNvPr id="4" name="Slide Number Placeholder 3"/>
          <p:cNvSpPr>
            <a:spLocks noGrp="1"/>
          </p:cNvSpPr>
          <p:nvPr>
            <p:ph type="sldNum" sz="quarter" idx="10"/>
          </p:nvPr>
        </p:nvSpPr>
        <p:spPr/>
        <p:txBody>
          <a:bodyPr/>
          <a:lstStyle/>
          <a:p>
            <a:fld id="{34FA03A8-A899-4F4B-90F4-924AC50DE6BC}" type="slidenum">
              <a:rPr lang="en-US" smtClean="0"/>
              <a:t>104</a:t>
            </a:fld>
            <a:endParaRPr lang="en-US"/>
          </a:p>
        </p:txBody>
      </p:sp>
    </p:spTree>
    <p:extLst>
      <p:ext uri="{BB962C8B-B14F-4D97-AF65-F5344CB8AC3E}">
        <p14:creationId xmlns:p14="http://schemas.microsoft.com/office/powerpoint/2010/main" val="279870014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Questioning</a:t>
            </a:r>
            <a:endParaRPr lang="en-US" dirty="0"/>
          </a:p>
        </p:txBody>
      </p:sp>
      <p:sp>
        <p:nvSpPr>
          <p:cNvPr id="3" name="Content Placeholder 2"/>
          <p:cNvSpPr>
            <a:spLocks noGrp="1"/>
          </p:cNvSpPr>
          <p:nvPr>
            <p:ph idx="1"/>
          </p:nvPr>
        </p:nvSpPr>
        <p:spPr>
          <a:xfrm>
            <a:off x="457200" y="1143000"/>
            <a:ext cx="8229600" cy="3714749"/>
          </a:xfrm>
        </p:spPr>
        <p:txBody>
          <a:bodyPr>
            <a:normAutofit lnSpcReduction="10000"/>
          </a:bodyPr>
          <a:lstStyle/>
          <a:p>
            <a:r>
              <a:rPr lang="en-US" dirty="0" smtClean="0"/>
              <a:t>The goal is an open-ended conversation</a:t>
            </a:r>
          </a:p>
          <a:p>
            <a:r>
              <a:rPr lang="en-US" dirty="0" smtClean="0"/>
              <a:t>The narrative – Just let the witness talk</a:t>
            </a:r>
          </a:p>
          <a:p>
            <a:pPr lvl="1"/>
            <a:r>
              <a:rPr lang="en-US" dirty="0" smtClean="0"/>
              <a:t>Fill in the gaps and get specifics</a:t>
            </a:r>
          </a:p>
          <a:p>
            <a:r>
              <a:rPr lang="en-US" dirty="0" smtClean="0"/>
              <a:t>Questions outside the narrative are particularly helpful for third party witnesses</a:t>
            </a:r>
          </a:p>
          <a:p>
            <a:r>
              <a:rPr lang="en-US" dirty="0" smtClean="0"/>
              <a:t>Be non-judgmental</a:t>
            </a:r>
          </a:p>
          <a:p>
            <a:r>
              <a:rPr lang="en-US" dirty="0" smtClean="0"/>
              <a:t>Get more information than you give</a:t>
            </a:r>
          </a:p>
          <a:p>
            <a:r>
              <a:rPr lang="en-US" dirty="0" smtClean="0"/>
              <a:t>Listen carefully for witnesses and tangible evidence that would be helpful for the investigation</a:t>
            </a:r>
            <a:endParaRPr lang="en-US" dirty="0"/>
          </a:p>
          <a:p>
            <a:endParaRPr lang="en-US" dirty="0"/>
          </a:p>
        </p:txBody>
      </p:sp>
      <p:sp>
        <p:nvSpPr>
          <p:cNvPr id="4" name="Slide Number Placeholder 3"/>
          <p:cNvSpPr>
            <a:spLocks noGrp="1"/>
          </p:cNvSpPr>
          <p:nvPr>
            <p:ph type="sldNum" sz="quarter" idx="10"/>
          </p:nvPr>
        </p:nvSpPr>
        <p:spPr/>
        <p:txBody>
          <a:bodyPr/>
          <a:lstStyle/>
          <a:p>
            <a:fld id="{34FA03A8-A899-4F4B-90F4-924AC50DE6BC}" type="slidenum">
              <a:rPr lang="en-US" smtClean="0"/>
              <a:t>105</a:t>
            </a:fld>
            <a:endParaRPr lang="en-US"/>
          </a:p>
        </p:txBody>
      </p:sp>
    </p:spTree>
    <p:extLst>
      <p:ext uri="{BB962C8B-B14F-4D97-AF65-F5344CB8AC3E}">
        <p14:creationId xmlns:p14="http://schemas.microsoft.com/office/powerpoint/2010/main" val="415127787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watch a few interview interactions…</a:t>
            </a:r>
            <a:endParaRPr lang="en-US" dirty="0"/>
          </a:p>
        </p:txBody>
      </p:sp>
      <p:sp>
        <p:nvSpPr>
          <p:cNvPr id="4" name="Content Placeholder 3"/>
          <p:cNvSpPr>
            <a:spLocks noGrp="1"/>
          </p:cNvSpPr>
          <p:nvPr>
            <p:ph idx="1"/>
          </p:nvPr>
        </p:nvSpPr>
        <p:spPr/>
        <p:txBody>
          <a:bodyPr/>
          <a:lstStyle/>
          <a:p>
            <a:pPr marL="0" indent="0" algn="ctr">
              <a:buNone/>
            </a:pPr>
            <a:r>
              <a:rPr lang="en-US" dirty="0" smtClean="0"/>
              <a:t>These first three videos feature the complainant in an investigation, Sophia.</a:t>
            </a:r>
          </a:p>
          <a:p>
            <a:pPr marL="0" indent="0" algn="ctr">
              <a:buNone/>
            </a:pPr>
            <a:endParaRPr lang="en-US" dirty="0"/>
          </a:p>
          <a:p>
            <a:pPr marL="0" indent="0" algn="ctr">
              <a:buNone/>
            </a:pPr>
            <a:r>
              <a:rPr lang="en-US" dirty="0" smtClean="0"/>
              <a:t>Keep an eye out for the good, the bad, and the ugly.</a:t>
            </a:r>
            <a:endParaRPr lang="en-US" dirty="0"/>
          </a:p>
        </p:txBody>
      </p:sp>
      <p:sp>
        <p:nvSpPr>
          <p:cNvPr id="3" name="Slide Number Placeholder 2"/>
          <p:cNvSpPr>
            <a:spLocks noGrp="1"/>
          </p:cNvSpPr>
          <p:nvPr>
            <p:ph type="sldNum" sz="quarter" idx="10"/>
          </p:nvPr>
        </p:nvSpPr>
        <p:spPr/>
        <p:txBody>
          <a:bodyPr/>
          <a:lstStyle/>
          <a:p>
            <a:fld id="{34FA03A8-A899-4F4B-90F4-924AC50DE6BC}" type="slidenum">
              <a:rPr lang="en-US" smtClean="0"/>
              <a:t>106</a:t>
            </a:fld>
            <a:endParaRPr lang="en-US"/>
          </a:p>
        </p:txBody>
      </p:sp>
    </p:spTree>
    <p:extLst>
      <p:ext uri="{BB962C8B-B14F-4D97-AF65-F5344CB8AC3E}">
        <p14:creationId xmlns:p14="http://schemas.microsoft.com/office/powerpoint/2010/main" val="102199311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333750"/>
            <a:ext cx="7888287" cy="1021556"/>
          </a:xfrm>
        </p:spPr>
        <p:txBody>
          <a:bodyPr/>
          <a:lstStyle/>
          <a:p>
            <a:pPr algn="ctr"/>
            <a:r>
              <a:rPr lang="en-US" dirty="0" smtClean="0"/>
              <a:t>Investigator Interview with Complainant</a:t>
            </a:r>
            <a:endParaRPr lang="en-US" dirty="0"/>
          </a:p>
        </p:txBody>
      </p:sp>
      <p:sp>
        <p:nvSpPr>
          <p:cNvPr id="6" name="Slide Number Placeholder 5"/>
          <p:cNvSpPr>
            <a:spLocks noGrp="1"/>
          </p:cNvSpPr>
          <p:nvPr>
            <p:ph type="sldNum" sz="quarter" idx="10"/>
          </p:nvPr>
        </p:nvSpPr>
        <p:spPr/>
        <p:txBody>
          <a:bodyPr/>
          <a:lstStyle/>
          <a:p>
            <a:fld id="{34FA03A8-A899-4F4B-90F4-924AC50DE6BC}" type="slidenum">
              <a:rPr lang="en-US" smtClean="0"/>
              <a:t>107</a:t>
            </a:fld>
            <a:endParaRPr lang="en-US"/>
          </a:p>
        </p:txBody>
      </p:sp>
    </p:spTree>
    <p:extLst>
      <p:ext uri="{BB962C8B-B14F-4D97-AF65-F5344CB8AC3E}">
        <p14:creationId xmlns:p14="http://schemas.microsoft.com/office/powerpoint/2010/main" val="288598680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your thoughts?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038350"/>
            <a:ext cx="4973696" cy="2590800"/>
          </a:xfrm>
          <a:prstGeom prst="rect">
            <a:avLst/>
          </a:prstGeom>
        </p:spPr>
      </p:pic>
      <p:sp>
        <p:nvSpPr>
          <p:cNvPr id="5" name="TextBox 4"/>
          <p:cNvSpPr txBox="1"/>
          <p:nvPr/>
        </p:nvSpPr>
        <p:spPr>
          <a:xfrm>
            <a:off x="457200" y="900072"/>
            <a:ext cx="6923562" cy="400110"/>
          </a:xfrm>
          <a:prstGeom prst="rect">
            <a:avLst/>
          </a:prstGeom>
          <a:noFill/>
        </p:spPr>
        <p:txBody>
          <a:bodyPr wrap="none" rtlCol="0">
            <a:spAutoFit/>
          </a:bodyPr>
          <a:lstStyle/>
          <a:p>
            <a:r>
              <a:rPr lang="en-US" sz="2000" i="1" dirty="0" smtClean="0">
                <a:solidFill>
                  <a:srgbClr val="983222"/>
                </a:solidFill>
              </a:rPr>
              <a:t>Type your observations in the chat or unmute yourself and share!</a:t>
            </a:r>
            <a:endParaRPr lang="en-US" sz="2000" i="1" dirty="0">
              <a:solidFill>
                <a:srgbClr val="983222"/>
              </a:solidFill>
            </a:endParaRPr>
          </a:p>
        </p:txBody>
      </p:sp>
      <p:sp>
        <p:nvSpPr>
          <p:cNvPr id="4" name="Slide Number Placeholder 3"/>
          <p:cNvSpPr>
            <a:spLocks noGrp="1"/>
          </p:cNvSpPr>
          <p:nvPr>
            <p:ph type="sldNum" sz="quarter" idx="10"/>
          </p:nvPr>
        </p:nvSpPr>
        <p:spPr/>
        <p:txBody>
          <a:bodyPr/>
          <a:lstStyle/>
          <a:p>
            <a:fld id="{34FA03A8-A899-4F4B-90F4-924AC50DE6BC}" type="slidenum">
              <a:rPr lang="en-US" smtClean="0"/>
              <a:t>108</a:t>
            </a:fld>
            <a:endParaRPr lang="en-US"/>
          </a:p>
        </p:txBody>
      </p:sp>
    </p:spTree>
    <p:extLst>
      <p:ext uri="{BB962C8B-B14F-4D97-AF65-F5344CB8AC3E}">
        <p14:creationId xmlns:p14="http://schemas.microsoft.com/office/powerpoint/2010/main" val="167669819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333750"/>
            <a:ext cx="7888287" cy="1021556"/>
          </a:xfrm>
        </p:spPr>
        <p:txBody>
          <a:bodyPr/>
          <a:lstStyle/>
          <a:p>
            <a:pPr algn="ctr"/>
            <a:r>
              <a:rPr lang="en-US" dirty="0" smtClean="0"/>
              <a:t>Investigator Interview with Complainant</a:t>
            </a:r>
            <a:endParaRPr lang="en-US" dirty="0"/>
          </a:p>
        </p:txBody>
      </p:sp>
      <p:sp>
        <p:nvSpPr>
          <p:cNvPr id="2" name="Slide Number Placeholder 1"/>
          <p:cNvSpPr>
            <a:spLocks noGrp="1"/>
          </p:cNvSpPr>
          <p:nvPr>
            <p:ph type="sldNum" sz="quarter" idx="10"/>
          </p:nvPr>
        </p:nvSpPr>
        <p:spPr/>
        <p:txBody>
          <a:bodyPr/>
          <a:lstStyle/>
          <a:p>
            <a:fld id="{34FA03A8-A899-4F4B-90F4-924AC50DE6BC}" type="slidenum">
              <a:rPr lang="en-US" smtClean="0"/>
              <a:t>109</a:t>
            </a:fld>
            <a:endParaRPr lang="en-US"/>
          </a:p>
        </p:txBody>
      </p:sp>
    </p:spTree>
    <p:extLst>
      <p:ext uri="{BB962C8B-B14F-4D97-AF65-F5344CB8AC3E}">
        <p14:creationId xmlns:p14="http://schemas.microsoft.com/office/powerpoint/2010/main" val="1423922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Guiding Principles</a:t>
            </a:r>
            <a:endParaRPr lang="en-US" dirty="0"/>
          </a:p>
        </p:txBody>
      </p:sp>
      <p:sp>
        <p:nvSpPr>
          <p:cNvPr id="3" name="Content Placeholder 2"/>
          <p:cNvSpPr>
            <a:spLocks noGrp="1"/>
          </p:cNvSpPr>
          <p:nvPr>
            <p:ph idx="1"/>
          </p:nvPr>
        </p:nvSpPr>
        <p:spPr/>
        <p:txBody>
          <a:bodyPr/>
          <a:lstStyle/>
          <a:p>
            <a:r>
              <a:rPr lang="en-US" dirty="0"/>
              <a:t>Rulemaking process rather than mere </a:t>
            </a:r>
            <a:r>
              <a:rPr lang="en-US" dirty="0" smtClean="0"/>
              <a:t>guidance</a:t>
            </a:r>
            <a:endParaRPr lang="en-US" dirty="0"/>
          </a:p>
          <a:p>
            <a:r>
              <a:rPr lang="en-US" dirty="0"/>
              <a:t>Greater clarity to ensure that all schools clearly understand their legal obligations under Title IX and that all students clearly understand their options and </a:t>
            </a:r>
            <a:r>
              <a:rPr lang="en-US" dirty="0" smtClean="0"/>
              <a:t>rights</a:t>
            </a:r>
            <a:endParaRPr lang="en-US" dirty="0"/>
          </a:p>
          <a:p>
            <a:r>
              <a:rPr lang="en-US" dirty="0"/>
              <a:t>Fair process for the accused</a:t>
            </a:r>
          </a:p>
          <a:p>
            <a:endParaRPr lang="en-US" dirty="0"/>
          </a:p>
        </p:txBody>
      </p:sp>
    </p:spTree>
    <p:extLst>
      <p:ext uri="{BB962C8B-B14F-4D97-AF65-F5344CB8AC3E}">
        <p14:creationId xmlns:p14="http://schemas.microsoft.com/office/powerpoint/2010/main" val="385583462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your thoughts?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038350"/>
            <a:ext cx="4973696" cy="2590800"/>
          </a:xfrm>
          <a:prstGeom prst="rect">
            <a:avLst/>
          </a:prstGeom>
        </p:spPr>
      </p:pic>
      <p:sp>
        <p:nvSpPr>
          <p:cNvPr id="5" name="TextBox 4"/>
          <p:cNvSpPr txBox="1"/>
          <p:nvPr/>
        </p:nvSpPr>
        <p:spPr>
          <a:xfrm>
            <a:off x="457200" y="900072"/>
            <a:ext cx="6923562" cy="400110"/>
          </a:xfrm>
          <a:prstGeom prst="rect">
            <a:avLst/>
          </a:prstGeom>
          <a:noFill/>
        </p:spPr>
        <p:txBody>
          <a:bodyPr wrap="none" rtlCol="0">
            <a:spAutoFit/>
          </a:bodyPr>
          <a:lstStyle/>
          <a:p>
            <a:r>
              <a:rPr lang="en-US" sz="2000" i="1" dirty="0" smtClean="0">
                <a:solidFill>
                  <a:srgbClr val="983222"/>
                </a:solidFill>
              </a:rPr>
              <a:t>Type your observations in the chat or unmute yourself and share!</a:t>
            </a:r>
            <a:endParaRPr lang="en-US" sz="2000" i="1" dirty="0">
              <a:solidFill>
                <a:srgbClr val="983222"/>
              </a:solidFill>
            </a:endParaRPr>
          </a:p>
        </p:txBody>
      </p:sp>
      <p:sp>
        <p:nvSpPr>
          <p:cNvPr id="4" name="Slide Number Placeholder 3"/>
          <p:cNvSpPr>
            <a:spLocks noGrp="1"/>
          </p:cNvSpPr>
          <p:nvPr>
            <p:ph type="sldNum" sz="quarter" idx="10"/>
          </p:nvPr>
        </p:nvSpPr>
        <p:spPr/>
        <p:txBody>
          <a:bodyPr/>
          <a:lstStyle/>
          <a:p>
            <a:fld id="{34FA03A8-A899-4F4B-90F4-924AC50DE6BC}" type="slidenum">
              <a:rPr lang="en-US" smtClean="0"/>
              <a:t>110</a:t>
            </a:fld>
            <a:endParaRPr lang="en-US"/>
          </a:p>
        </p:txBody>
      </p:sp>
    </p:spTree>
    <p:extLst>
      <p:ext uri="{BB962C8B-B14F-4D97-AF65-F5344CB8AC3E}">
        <p14:creationId xmlns:p14="http://schemas.microsoft.com/office/powerpoint/2010/main" val="112946254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333750"/>
            <a:ext cx="7888287" cy="1021556"/>
          </a:xfrm>
        </p:spPr>
        <p:txBody>
          <a:bodyPr/>
          <a:lstStyle/>
          <a:p>
            <a:pPr algn="ctr"/>
            <a:r>
              <a:rPr lang="en-US" dirty="0" smtClean="0"/>
              <a:t>Investigator Interview with Complainant</a:t>
            </a:r>
            <a:endParaRPr lang="en-US" dirty="0"/>
          </a:p>
        </p:txBody>
      </p:sp>
      <p:sp>
        <p:nvSpPr>
          <p:cNvPr id="2" name="Slide Number Placeholder 1"/>
          <p:cNvSpPr>
            <a:spLocks noGrp="1"/>
          </p:cNvSpPr>
          <p:nvPr>
            <p:ph type="sldNum" sz="quarter" idx="10"/>
          </p:nvPr>
        </p:nvSpPr>
        <p:spPr/>
        <p:txBody>
          <a:bodyPr/>
          <a:lstStyle/>
          <a:p>
            <a:fld id="{34FA03A8-A899-4F4B-90F4-924AC50DE6BC}" type="slidenum">
              <a:rPr lang="en-US" smtClean="0"/>
              <a:t>111</a:t>
            </a:fld>
            <a:endParaRPr lang="en-US"/>
          </a:p>
        </p:txBody>
      </p:sp>
    </p:spTree>
    <p:extLst>
      <p:ext uri="{BB962C8B-B14F-4D97-AF65-F5344CB8AC3E}">
        <p14:creationId xmlns:p14="http://schemas.microsoft.com/office/powerpoint/2010/main" val="83983992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your thoughts?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038350"/>
            <a:ext cx="4973696" cy="2590800"/>
          </a:xfrm>
          <a:prstGeom prst="rect">
            <a:avLst/>
          </a:prstGeom>
        </p:spPr>
      </p:pic>
      <p:sp>
        <p:nvSpPr>
          <p:cNvPr id="5" name="TextBox 4"/>
          <p:cNvSpPr txBox="1"/>
          <p:nvPr/>
        </p:nvSpPr>
        <p:spPr>
          <a:xfrm>
            <a:off x="457200" y="900072"/>
            <a:ext cx="6923562" cy="400110"/>
          </a:xfrm>
          <a:prstGeom prst="rect">
            <a:avLst/>
          </a:prstGeom>
          <a:noFill/>
        </p:spPr>
        <p:txBody>
          <a:bodyPr wrap="none" rtlCol="0">
            <a:spAutoFit/>
          </a:bodyPr>
          <a:lstStyle/>
          <a:p>
            <a:r>
              <a:rPr lang="en-US" sz="2000" i="1" dirty="0" smtClean="0">
                <a:solidFill>
                  <a:srgbClr val="983222"/>
                </a:solidFill>
              </a:rPr>
              <a:t>Type your observations in the chat or unmute yourself and share!</a:t>
            </a:r>
            <a:endParaRPr lang="en-US" sz="2000" i="1" dirty="0">
              <a:solidFill>
                <a:srgbClr val="983222"/>
              </a:solidFill>
            </a:endParaRPr>
          </a:p>
        </p:txBody>
      </p:sp>
      <p:sp>
        <p:nvSpPr>
          <p:cNvPr id="4" name="Slide Number Placeholder 3"/>
          <p:cNvSpPr>
            <a:spLocks noGrp="1"/>
          </p:cNvSpPr>
          <p:nvPr>
            <p:ph type="sldNum" sz="quarter" idx="10"/>
          </p:nvPr>
        </p:nvSpPr>
        <p:spPr/>
        <p:txBody>
          <a:bodyPr/>
          <a:lstStyle/>
          <a:p>
            <a:fld id="{34FA03A8-A899-4F4B-90F4-924AC50DE6BC}" type="slidenum">
              <a:rPr lang="en-US" smtClean="0"/>
              <a:t>112</a:t>
            </a:fld>
            <a:endParaRPr lang="en-US"/>
          </a:p>
        </p:txBody>
      </p:sp>
    </p:spTree>
    <p:extLst>
      <p:ext uri="{BB962C8B-B14F-4D97-AF65-F5344CB8AC3E}">
        <p14:creationId xmlns:p14="http://schemas.microsoft.com/office/powerpoint/2010/main" val="174107883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watch a few interview interactions…</a:t>
            </a:r>
            <a:endParaRPr lang="en-US" dirty="0"/>
          </a:p>
        </p:txBody>
      </p:sp>
      <p:sp>
        <p:nvSpPr>
          <p:cNvPr id="4" name="Content Placeholder 3"/>
          <p:cNvSpPr>
            <a:spLocks noGrp="1"/>
          </p:cNvSpPr>
          <p:nvPr>
            <p:ph idx="1"/>
          </p:nvPr>
        </p:nvSpPr>
        <p:spPr/>
        <p:txBody>
          <a:bodyPr/>
          <a:lstStyle/>
          <a:p>
            <a:pPr marL="0" indent="0" algn="ctr">
              <a:buNone/>
            </a:pPr>
            <a:r>
              <a:rPr lang="en-US" dirty="0" smtClean="0"/>
              <a:t>Last up is one final interview featuring a friend of the complainant, Olivia.</a:t>
            </a:r>
          </a:p>
          <a:p>
            <a:pPr marL="0" indent="0" algn="ctr">
              <a:buNone/>
            </a:pPr>
            <a:endParaRPr lang="en-US" dirty="0"/>
          </a:p>
          <a:p>
            <a:pPr marL="0" indent="0" algn="ctr">
              <a:buNone/>
            </a:pPr>
            <a:r>
              <a:rPr lang="en-US" dirty="0" smtClean="0"/>
              <a:t>Any problems that you notice?</a:t>
            </a:r>
            <a:endParaRPr lang="en-US" dirty="0"/>
          </a:p>
        </p:txBody>
      </p:sp>
      <p:sp>
        <p:nvSpPr>
          <p:cNvPr id="3" name="Slide Number Placeholder 2"/>
          <p:cNvSpPr>
            <a:spLocks noGrp="1"/>
          </p:cNvSpPr>
          <p:nvPr>
            <p:ph type="sldNum" sz="quarter" idx="10"/>
          </p:nvPr>
        </p:nvSpPr>
        <p:spPr/>
        <p:txBody>
          <a:bodyPr/>
          <a:lstStyle/>
          <a:p>
            <a:fld id="{34FA03A8-A899-4F4B-90F4-924AC50DE6BC}" type="slidenum">
              <a:rPr lang="en-US" smtClean="0"/>
              <a:t>113</a:t>
            </a:fld>
            <a:endParaRPr lang="en-US"/>
          </a:p>
        </p:txBody>
      </p:sp>
    </p:spTree>
    <p:extLst>
      <p:ext uri="{BB962C8B-B14F-4D97-AF65-F5344CB8AC3E}">
        <p14:creationId xmlns:p14="http://schemas.microsoft.com/office/powerpoint/2010/main" val="258110808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333750"/>
            <a:ext cx="7888287" cy="1021556"/>
          </a:xfrm>
        </p:spPr>
        <p:txBody>
          <a:bodyPr/>
          <a:lstStyle/>
          <a:p>
            <a:pPr algn="ctr"/>
            <a:r>
              <a:rPr lang="en-US" dirty="0" smtClean="0"/>
              <a:t>Investigator Interview with Witness</a:t>
            </a:r>
            <a:endParaRPr lang="en-US" dirty="0"/>
          </a:p>
        </p:txBody>
      </p:sp>
      <p:sp>
        <p:nvSpPr>
          <p:cNvPr id="2" name="Slide Number Placeholder 1"/>
          <p:cNvSpPr>
            <a:spLocks noGrp="1"/>
          </p:cNvSpPr>
          <p:nvPr>
            <p:ph type="sldNum" sz="quarter" idx="10"/>
          </p:nvPr>
        </p:nvSpPr>
        <p:spPr/>
        <p:txBody>
          <a:bodyPr/>
          <a:lstStyle/>
          <a:p>
            <a:fld id="{34FA03A8-A899-4F4B-90F4-924AC50DE6BC}" type="slidenum">
              <a:rPr lang="en-US" smtClean="0"/>
              <a:t>114</a:t>
            </a:fld>
            <a:endParaRPr lang="en-US"/>
          </a:p>
        </p:txBody>
      </p:sp>
    </p:spTree>
    <p:extLst>
      <p:ext uri="{BB962C8B-B14F-4D97-AF65-F5344CB8AC3E}">
        <p14:creationId xmlns:p14="http://schemas.microsoft.com/office/powerpoint/2010/main" val="165262441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your thoughts?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038350"/>
            <a:ext cx="4973696" cy="2590800"/>
          </a:xfrm>
          <a:prstGeom prst="rect">
            <a:avLst/>
          </a:prstGeom>
        </p:spPr>
      </p:pic>
      <p:sp>
        <p:nvSpPr>
          <p:cNvPr id="5" name="TextBox 4"/>
          <p:cNvSpPr txBox="1"/>
          <p:nvPr/>
        </p:nvSpPr>
        <p:spPr>
          <a:xfrm>
            <a:off x="457200" y="900072"/>
            <a:ext cx="6923562" cy="400110"/>
          </a:xfrm>
          <a:prstGeom prst="rect">
            <a:avLst/>
          </a:prstGeom>
          <a:noFill/>
        </p:spPr>
        <p:txBody>
          <a:bodyPr wrap="none" rtlCol="0">
            <a:spAutoFit/>
          </a:bodyPr>
          <a:lstStyle/>
          <a:p>
            <a:r>
              <a:rPr lang="en-US" sz="2000" i="1" dirty="0" smtClean="0">
                <a:solidFill>
                  <a:srgbClr val="983222"/>
                </a:solidFill>
              </a:rPr>
              <a:t>Type your observations in the chat or unmute yourself and share!</a:t>
            </a:r>
            <a:endParaRPr lang="en-US" sz="2000" i="1" dirty="0">
              <a:solidFill>
                <a:srgbClr val="983222"/>
              </a:solidFill>
            </a:endParaRPr>
          </a:p>
        </p:txBody>
      </p:sp>
      <p:sp>
        <p:nvSpPr>
          <p:cNvPr id="4" name="Slide Number Placeholder 3"/>
          <p:cNvSpPr>
            <a:spLocks noGrp="1"/>
          </p:cNvSpPr>
          <p:nvPr>
            <p:ph type="sldNum" sz="quarter" idx="10"/>
          </p:nvPr>
        </p:nvSpPr>
        <p:spPr/>
        <p:txBody>
          <a:bodyPr/>
          <a:lstStyle/>
          <a:p>
            <a:fld id="{34FA03A8-A899-4F4B-90F4-924AC50DE6BC}" type="slidenum">
              <a:rPr lang="en-US" smtClean="0"/>
              <a:t>115</a:t>
            </a:fld>
            <a:endParaRPr lang="en-US"/>
          </a:p>
        </p:txBody>
      </p:sp>
    </p:spTree>
    <p:extLst>
      <p:ext uri="{BB962C8B-B14F-4D97-AF65-F5344CB8AC3E}">
        <p14:creationId xmlns:p14="http://schemas.microsoft.com/office/powerpoint/2010/main" val="217331239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 of </a:t>
            </a:r>
            <a:r>
              <a:rPr lang="en-US" i="1" u="sng" dirty="0" smtClean="0"/>
              <a:t>All</a:t>
            </a:r>
            <a:r>
              <a:rPr lang="en-US" i="1" dirty="0" smtClean="0"/>
              <a:t> </a:t>
            </a:r>
            <a:r>
              <a:rPr lang="en-US" dirty="0" smtClean="0"/>
              <a:t>Evidence to Both Parties</a:t>
            </a:r>
            <a:endParaRPr lang="en-US" dirty="0"/>
          </a:p>
        </p:txBody>
      </p:sp>
      <p:sp>
        <p:nvSpPr>
          <p:cNvPr id="3" name="Content Placeholder 2"/>
          <p:cNvSpPr>
            <a:spLocks noGrp="1"/>
          </p:cNvSpPr>
          <p:nvPr>
            <p:ph idx="1"/>
          </p:nvPr>
        </p:nvSpPr>
        <p:spPr/>
        <p:txBody>
          <a:bodyPr/>
          <a:lstStyle/>
          <a:p>
            <a:r>
              <a:rPr lang="en-US" dirty="0" smtClean="0"/>
              <a:t>Universities are required to produce all evidence directly related to the allegations to both sides</a:t>
            </a:r>
          </a:p>
          <a:p>
            <a:r>
              <a:rPr lang="en-US" dirty="0" smtClean="0"/>
              <a:t>The parties get ten days to respond to this evidence before the investigative report can be finalized</a:t>
            </a:r>
          </a:p>
          <a:p>
            <a:endParaRPr lang="en-US" dirty="0"/>
          </a:p>
          <a:p>
            <a:endParaRPr lang="en-US" dirty="0" smtClean="0"/>
          </a:p>
          <a:p>
            <a:pPr marL="0" indent="0" algn="ctr">
              <a:buNone/>
            </a:pPr>
            <a:r>
              <a:rPr lang="en-US" altLang="en-US" i="1" dirty="0" smtClean="0">
                <a:solidFill>
                  <a:srgbClr val="983222"/>
                </a:solidFill>
              </a:rPr>
              <a:t>What does this mean for the identity of any witnesses?</a:t>
            </a:r>
            <a:endParaRPr lang="en-US" altLang="en-US" dirty="0"/>
          </a:p>
          <a:p>
            <a:pPr marL="0" indent="0">
              <a:buNone/>
            </a:pPr>
            <a:endParaRPr lang="en-US" dirty="0"/>
          </a:p>
        </p:txBody>
      </p:sp>
      <p:sp>
        <p:nvSpPr>
          <p:cNvPr id="4" name="Slide Number Placeholder 3"/>
          <p:cNvSpPr>
            <a:spLocks noGrp="1"/>
          </p:cNvSpPr>
          <p:nvPr>
            <p:ph type="sldNum" sz="quarter" idx="10"/>
          </p:nvPr>
        </p:nvSpPr>
        <p:spPr/>
        <p:txBody>
          <a:bodyPr/>
          <a:lstStyle/>
          <a:p>
            <a:fld id="{34FA03A8-A899-4F4B-90F4-924AC50DE6BC}" type="slidenum">
              <a:rPr lang="en-US" smtClean="0"/>
              <a:t>116</a:t>
            </a:fld>
            <a:endParaRPr lang="en-US"/>
          </a:p>
        </p:txBody>
      </p:sp>
    </p:spTree>
    <p:extLst>
      <p:ext uri="{BB962C8B-B14F-4D97-AF65-F5344CB8AC3E}">
        <p14:creationId xmlns:p14="http://schemas.microsoft.com/office/powerpoint/2010/main" val="70776931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Investigative Report - Requirements</a:t>
            </a:r>
            <a:endParaRPr lang="en-US" dirty="0"/>
          </a:p>
        </p:txBody>
      </p:sp>
      <p:sp>
        <p:nvSpPr>
          <p:cNvPr id="3" name="Content Placeholder 2"/>
          <p:cNvSpPr>
            <a:spLocks noGrp="1"/>
          </p:cNvSpPr>
          <p:nvPr>
            <p:ph idx="1"/>
          </p:nvPr>
        </p:nvSpPr>
        <p:spPr/>
        <p:txBody>
          <a:bodyPr/>
          <a:lstStyle/>
          <a:p>
            <a:r>
              <a:rPr lang="en-US" dirty="0" smtClean="0"/>
              <a:t>Universities </a:t>
            </a:r>
            <a:r>
              <a:rPr lang="en-US" dirty="0"/>
              <a:t>must prepare investigative report on the allegations of the formal complaint</a:t>
            </a:r>
          </a:p>
          <a:p>
            <a:r>
              <a:rPr lang="en-US" dirty="0" smtClean="0"/>
              <a:t>Must </a:t>
            </a:r>
            <a:r>
              <a:rPr lang="en-US" dirty="0"/>
              <a:t>provide ten days after finalizing to circulate before hearing and determination of responsibility</a:t>
            </a:r>
          </a:p>
          <a:p>
            <a:endParaRPr lang="en-US" dirty="0"/>
          </a:p>
        </p:txBody>
      </p:sp>
      <p:sp>
        <p:nvSpPr>
          <p:cNvPr id="4" name="Slide Number Placeholder 3"/>
          <p:cNvSpPr>
            <a:spLocks noGrp="1"/>
          </p:cNvSpPr>
          <p:nvPr>
            <p:ph type="sldNum" sz="quarter" idx="10"/>
          </p:nvPr>
        </p:nvSpPr>
        <p:spPr/>
        <p:txBody>
          <a:bodyPr/>
          <a:lstStyle/>
          <a:p>
            <a:fld id="{34FA03A8-A899-4F4B-90F4-924AC50DE6BC}" type="slidenum">
              <a:rPr lang="en-US" smtClean="0"/>
              <a:t>117</a:t>
            </a:fld>
            <a:endParaRPr lang="en-US"/>
          </a:p>
        </p:txBody>
      </p:sp>
    </p:spTree>
    <p:extLst>
      <p:ext uri="{BB962C8B-B14F-4D97-AF65-F5344CB8AC3E}">
        <p14:creationId xmlns:p14="http://schemas.microsoft.com/office/powerpoint/2010/main" val="323924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6" y="2419350"/>
            <a:ext cx="7772400" cy="1102519"/>
          </a:xfrm>
        </p:spPr>
        <p:txBody>
          <a:bodyPr>
            <a:normAutofit/>
          </a:bodyPr>
          <a:lstStyle/>
          <a:p>
            <a:pPr algn="ctr"/>
            <a:r>
              <a:rPr lang="en-US" b="1" dirty="0" smtClean="0"/>
              <a:t>LUNCH BREAK</a:t>
            </a:r>
            <a:endParaRPr lang="en-US" sz="2000" b="1" dirty="0"/>
          </a:p>
        </p:txBody>
      </p:sp>
      <p:pic>
        <p:nvPicPr>
          <p:cNvPr id="1028" name="Picture 4" descr="Indiana State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819150"/>
            <a:ext cx="2711446" cy="49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08939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EVIDENTIARY ISSUES</a:t>
            </a:r>
            <a:endParaRPr lang="en-US" dirty="0"/>
          </a:p>
        </p:txBody>
      </p:sp>
      <p:sp>
        <p:nvSpPr>
          <p:cNvPr id="3" name="Text Placeholder 2"/>
          <p:cNvSpPr>
            <a:spLocks noGrp="1"/>
          </p:cNvSpPr>
          <p:nvPr>
            <p:ph type="body" idx="1"/>
          </p:nvPr>
        </p:nvSpPr>
        <p:spPr/>
        <p:txBody>
          <a:bodyPr/>
          <a:lstStyle/>
          <a:p>
            <a:r>
              <a:rPr lang="en-US" dirty="0" smtClean="0"/>
              <a:t>Presented by Chris Bayh</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313" y="1128742"/>
            <a:ext cx="1600200" cy="160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p:cNvSpPr>
            <a:spLocks noGrp="1"/>
          </p:cNvSpPr>
          <p:nvPr>
            <p:ph type="sldNum" sz="quarter" idx="10"/>
          </p:nvPr>
        </p:nvSpPr>
        <p:spPr/>
        <p:txBody>
          <a:bodyPr/>
          <a:lstStyle/>
          <a:p>
            <a:fld id="{34FA03A8-A899-4F4B-90F4-924AC50DE6BC}" type="slidenum">
              <a:rPr lang="en-US" smtClean="0"/>
              <a:t>119</a:t>
            </a:fld>
            <a:endParaRPr lang="en-US"/>
          </a:p>
        </p:txBody>
      </p:sp>
    </p:spTree>
    <p:extLst>
      <p:ext uri="{BB962C8B-B14F-4D97-AF65-F5344CB8AC3E}">
        <p14:creationId xmlns:p14="http://schemas.microsoft.com/office/powerpoint/2010/main" val="1919834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Proposed Regulations </a:t>
            </a:r>
            <a:endParaRPr lang="en-US" dirty="0"/>
          </a:p>
        </p:txBody>
      </p:sp>
      <p:sp>
        <p:nvSpPr>
          <p:cNvPr id="3" name="Content Placeholder 2"/>
          <p:cNvSpPr>
            <a:spLocks noGrp="1"/>
          </p:cNvSpPr>
          <p:nvPr>
            <p:ph idx="1"/>
          </p:nvPr>
        </p:nvSpPr>
        <p:spPr/>
        <p:txBody>
          <a:bodyPr>
            <a:normAutofit/>
          </a:bodyPr>
          <a:lstStyle/>
          <a:p>
            <a:r>
              <a:rPr lang="en-US" dirty="0"/>
              <a:t>Published November 16, 2018. (first Title IX guidance published by OCR to go through a formal notice-and-comment process since 1997</a:t>
            </a:r>
            <a:r>
              <a:rPr lang="en-US" dirty="0" smtClean="0"/>
              <a:t>)</a:t>
            </a:r>
            <a:endParaRPr lang="en-US" dirty="0"/>
          </a:p>
          <a:p>
            <a:r>
              <a:rPr lang="en-US" dirty="0"/>
              <a:t>Comments were taken until January 30, 2019 (appx. 124,000 comments</a:t>
            </a:r>
            <a:r>
              <a:rPr lang="en-US" dirty="0" smtClean="0"/>
              <a:t>)</a:t>
            </a:r>
            <a:endParaRPr lang="en-US" dirty="0"/>
          </a:p>
          <a:p>
            <a:r>
              <a:rPr lang="en-US" dirty="0"/>
              <a:t>Final regulations </a:t>
            </a:r>
            <a:r>
              <a:rPr lang="en-US" b="1" dirty="0">
                <a:solidFill>
                  <a:srgbClr val="983222"/>
                </a:solidFill>
              </a:rPr>
              <a:t>effective August 14, </a:t>
            </a:r>
            <a:r>
              <a:rPr lang="en-US" b="1" dirty="0" smtClean="0">
                <a:solidFill>
                  <a:srgbClr val="983222"/>
                </a:solidFill>
              </a:rPr>
              <a:t>2020</a:t>
            </a:r>
          </a:p>
          <a:p>
            <a:pPr lvl="1"/>
            <a:r>
              <a:rPr lang="en-US" dirty="0" smtClean="0"/>
              <a:t>Effect of Coronavirus?</a:t>
            </a:r>
            <a:endParaRPr lang="en-US" dirty="0"/>
          </a:p>
          <a:p>
            <a:r>
              <a:rPr lang="en-US" dirty="0"/>
              <a:t>Remember—the regulations are the law</a:t>
            </a:r>
            <a:r>
              <a:rPr lang="en-US" dirty="0" smtClean="0"/>
              <a:t>!</a:t>
            </a:r>
          </a:p>
        </p:txBody>
      </p:sp>
    </p:spTree>
    <p:extLst>
      <p:ext uri="{BB962C8B-B14F-4D97-AF65-F5344CB8AC3E}">
        <p14:creationId xmlns:p14="http://schemas.microsoft.com/office/powerpoint/2010/main" val="319591100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opportunities for parties to weigh in</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t>Opportunity 1: The Evidence</a:t>
            </a:r>
          </a:p>
          <a:p>
            <a:pPr marL="0" indent="0">
              <a:buNone/>
            </a:pPr>
            <a:endParaRPr lang="en-US" dirty="0" smtClean="0"/>
          </a:p>
          <a:p>
            <a:pPr marL="0" indent="0">
              <a:buNone/>
            </a:pPr>
            <a:r>
              <a:rPr lang="en-US" dirty="0" smtClean="0"/>
              <a:t>§ </a:t>
            </a:r>
            <a:r>
              <a:rPr lang="en-US" dirty="0"/>
              <a:t>106.45(b)(5)(</a:t>
            </a:r>
            <a:r>
              <a:rPr lang="en-US" dirty="0" smtClean="0"/>
              <a:t>vi): </a:t>
            </a:r>
          </a:p>
          <a:p>
            <a:r>
              <a:rPr lang="en-US" dirty="0" smtClean="0"/>
              <a:t>Equal opportunity to inspect and review any evidence obtained as part of the investigation that is directly related to the allegations raised in a formal complaint</a:t>
            </a:r>
          </a:p>
          <a:p>
            <a:pPr lvl="1"/>
            <a:r>
              <a:rPr lang="en-US" dirty="0" smtClean="0"/>
              <a:t>including the evidence upon which the recipient does not intend to rely in reaching a determination</a:t>
            </a:r>
          </a:p>
          <a:p>
            <a:pPr lvl="1"/>
            <a:r>
              <a:rPr lang="en-US" dirty="0" err="1" smtClean="0"/>
              <a:t>inculpatory</a:t>
            </a:r>
            <a:r>
              <a:rPr lang="en-US" dirty="0" smtClean="0"/>
              <a:t> or exculpatory evidence whether obtained from a party or other source</a:t>
            </a:r>
          </a:p>
          <a:p>
            <a:r>
              <a:rPr lang="en-US" dirty="0" smtClean="0"/>
              <a:t>Send to advisors</a:t>
            </a:r>
          </a:p>
          <a:p>
            <a:r>
              <a:rPr lang="en-US" dirty="0" smtClean="0"/>
              <a:t>Provide both sides at least 10 days to submit a written response</a:t>
            </a:r>
          </a:p>
          <a:p>
            <a:r>
              <a:rPr lang="en-US" dirty="0" smtClean="0"/>
              <a:t>Consider those in completing the investigative report</a:t>
            </a:r>
          </a:p>
          <a:p>
            <a:endParaRPr lang="en-US" dirty="0" smtClean="0"/>
          </a:p>
        </p:txBody>
      </p:sp>
      <p:sp>
        <p:nvSpPr>
          <p:cNvPr id="4" name="Slide Number Placeholder 3"/>
          <p:cNvSpPr>
            <a:spLocks noGrp="1"/>
          </p:cNvSpPr>
          <p:nvPr>
            <p:ph type="sldNum" sz="quarter" idx="10"/>
          </p:nvPr>
        </p:nvSpPr>
        <p:spPr/>
        <p:txBody>
          <a:bodyPr/>
          <a:lstStyle/>
          <a:p>
            <a:fld id="{34FA03A8-A899-4F4B-90F4-924AC50DE6BC}" type="slidenum">
              <a:rPr lang="en-US" smtClean="0"/>
              <a:t>120</a:t>
            </a:fld>
            <a:endParaRPr lang="en-US"/>
          </a:p>
        </p:txBody>
      </p:sp>
    </p:spTree>
    <p:extLst>
      <p:ext uri="{BB962C8B-B14F-4D97-AF65-F5344CB8AC3E}">
        <p14:creationId xmlns:p14="http://schemas.microsoft.com/office/powerpoint/2010/main" val="92600035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opportunities for parties to weigh in</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Opportunity 2: The Report</a:t>
            </a:r>
          </a:p>
          <a:p>
            <a:pPr marL="0" indent="0">
              <a:buNone/>
            </a:pPr>
            <a:endParaRPr lang="en-US" dirty="0" smtClean="0"/>
          </a:p>
          <a:p>
            <a:pPr marL="0" indent="0">
              <a:buNone/>
            </a:pPr>
            <a:r>
              <a:rPr lang="en-US" dirty="0" smtClean="0"/>
              <a:t>§ </a:t>
            </a:r>
            <a:r>
              <a:rPr lang="en-US" dirty="0"/>
              <a:t>106.45(b)(5)(</a:t>
            </a:r>
            <a:r>
              <a:rPr lang="en-US" dirty="0" smtClean="0"/>
              <a:t>vii):</a:t>
            </a:r>
          </a:p>
          <a:p>
            <a:r>
              <a:rPr lang="en-US" dirty="0"/>
              <a:t>Create an investigative report that fairly summarizes relevant evidence </a:t>
            </a:r>
            <a:endParaRPr lang="en-US" dirty="0" smtClean="0"/>
          </a:p>
          <a:p>
            <a:r>
              <a:rPr lang="en-US" dirty="0" smtClean="0"/>
              <a:t>At </a:t>
            </a:r>
            <a:r>
              <a:rPr lang="en-US" dirty="0"/>
              <a:t>least 10 days prior to </a:t>
            </a:r>
            <a:r>
              <a:rPr lang="en-US" dirty="0" smtClean="0"/>
              <a:t>the hearing, </a:t>
            </a:r>
            <a:r>
              <a:rPr lang="en-US" dirty="0"/>
              <a:t>send to each party and the party's </a:t>
            </a:r>
            <a:r>
              <a:rPr lang="en-US" dirty="0" smtClean="0"/>
              <a:t>advisor the </a:t>
            </a:r>
            <a:r>
              <a:rPr lang="en-US" dirty="0"/>
              <a:t>investigative </a:t>
            </a:r>
            <a:r>
              <a:rPr lang="en-US" dirty="0" smtClean="0"/>
              <a:t>report</a:t>
            </a:r>
          </a:p>
          <a:p>
            <a:r>
              <a:rPr lang="en-US" dirty="0" smtClean="0"/>
              <a:t>Provide 10 days </a:t>
            </a:r>
            <a:r>
              <a:rPr lang="en-US" dirty="0"/>
              <a:t>for their review and written </a:t>
            </a:r>
            <a:r>
              <a:rPr lang="en-US" dirty="0" smtClean="0"/>
              <a:t>response</a:t>
            </a:r>
          </a:p>
        </p:txBody>
      </p:sp>
      <p:sp>
        <p:nvSpPr>
          <p:cNvPr id="4" name="Slide Number Placeholder 3"/>
          <p:cNvSpPr>
            <a:spLocks noGrp="1"/>
          </p:cNvSpPr>
          <p:nvPr>
            <p:ph type="sldNum" sz="quarter" idx="10"/>
          </p:nvPr>
        </p:nvSpPr>
        <p:spPr/>
        <p:txBody>
          <a:bodyPr/>
          <a:lstStyle/>
          <a:p>
            <a:fld id="{34FA03A8-A899-4F4B-90F4-924AC50DE6BC}" type="slidenum">
              <a:rPr lang="en-US" smtClean="0"/>
              <a:t>121</a:t>
            </a:fld>
            <a:endParaRPr lang="en-US"/>
          </a:p>
        </p:txBody>
      </p:sp>
    </p:spTree>
    <p:extLst>
      <p:ext uri="{BB962C8B-B14F-4D97-AF65-F5344CB8AC3E}">
        <p14:creationId xmlns:p14="http://schemas.microsoft.com/office/powerpoint/2010/main" val="256916831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Common Pitfalls</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2550"/>
            <a:ext cx="9178537" cy="2846941"/>
          </a:xfrm>
          <a:prstGeom prst="rect">
            <a:avLst/>
          </a:prstGeom>
        </p:spPr>
      </p:pic>
      <p:sp>
        <p:nvSpPr>
          <p:cNvPr id="4" name="Slide Number Placeholder 3"/>
          <p:cNvSpPr>
            <a:spLocks noGrp="1"/>
          </p:cNvSpPr>
          <p:nvPr>
            <p:ph type="sldNum" sz="quarter" idx="10"/>
          </p:nvPr>
        </p:nvSpPr>
        <p:spPr/>
        <p:txBody>
          <a:bodyPr/>
          <a:lstStyle/>
          <a:p>
            <a:fld id="{34FA03A8-A899-4F4B-90F4-924AC50DE6BC}" type="slidenum">
              <a:rPr lang="en-US" smtClean="0"/>
              <a:t>122</a:t>
            </a:fld>
            <a:endParaRPr lang="en-US"/>
          </a:p>
        </p:txBody>
      </p:sp>
    </p:spTree>
    <p:extLst>
      <p:ext uri="{BB962C8B-B14F-4D97-AF65-F5344CB8AC3E}">
        <p14:creationId xmlns:p14="http://schemas.microsoft.com/office/powerpoint/2010/main" val="176023026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 &amp; Evidentiary Issues – Key Points</a:t>
            </a:r>
            <a:endParaRPr lang="en-US" dirty="0"/>
          </a:p>
        </p:txBody>
      </p:sp>
      <p:sp>
        <p:nvSpPr>
          <p:cNvPr id="3" name="Content Placeholder 2"/>
          <p:cNvSpPr>
            <a:spLocks noGrp="1"/>
          </p:cNvSpPr>
          <p:nvPr>
            <p:ph idx="1"/>
          </p:nvPr>
        </p:nvSpPr>
        <p:spPr>
          <a:xfrm>
            <a:off x="457200" y="1200154"/>
            <a:ext cx="8229600" cy="3505196"/>
          </a:xfrm>
        </p:spPr>
        <p:txBody>
          <a:bodyPr>
            <a:normAutofit fontScale="92500" lnSpcReduction="10000"/>
          </a:bodyPr>
          <a:lstStyle/>
          <a:p>
            <a:r>
              <a:rPr lang="en-US" dirty="0" smtClean="0"/>
              <a:t>Dispassionate, plain statement of the relevant facts</a:t>
            </a:r>
          </a:p>
          <a:p>
            <a:r>
              <a:rPr lang="en-US" dirty="0" smtClean="0"/>
              <a:t>Key: the “</a:t>
            </a:r>
            <a:r>
              <a:rPr lang="en-US" u="sng" dirty="0" smtClean="0"/>
              <a:t>relevant</a:t>
            </a:r>
            <a:r>
              <a:rPr lang="en-US" dirty="0" smtClean="0"/>
              <a:t> facts”</a:t>
            </a:r>
          </a:p>
          <a:p>
            <a:r>
              <a:rPr lang="en-US" dirty="0" smtClean="0"/>
              <a:t>Framework: chronological, reporting side, responding side</a:t>
            </a:r>
          </a:p>
          <a:p>
            <a:r>
              <a:rPr lang="en-US" dirty="0"/>
              <a:t>If evidence is missing, explain </a:t>
            </a:r>
            <a:r>
              <a:rPr lang="en-US" dirty="0" smtClean="0"/>
              <a:t>why</a:t>
            </a:r>
          </a:p>
          <a:p>
            <a:r>
              <a:rPr lang="en-US" dirty="0" smtClean="0"/>
              <a:t>No credibility judgments</a:t>
            </a:r>
          </a:p>
          <a:p>
            <a:r>
              <a:rPr lang="en-US" dirty="0" smtClean="0"/>
              <a:t>Avoid opinions or conclusions</a:t>
            </a:r>
          </a:p>
          <a:p>
            <a:r>
              <a:rPr lang="en-US" dirty="0" smtClean="0"/>
              <a:t>Avoid words that subtly signal opinions or conclusions</a:t>
            </a:r>
          </a:p>
          <a:p>
            <a:pPr lvl="1"/>
            <a:r>
              <a:rPr lang="en-US" dirty="0" smtClean="0"/>
              <a:t>Adjectives and adverbs – just the facts!</a:t>
            </a:r>
          </a:p>
          <a:p>
            <a:pPr lvl="1"/>
            <a:r>
              <a:rPr lang="en-US" dirty="0" smtClean="0"/>
              <a:t>“However”</a:t>
            </a:r>
          </a:p>
        </p:txBody>
      </p:sp>
      <p:sp>
        <p:nvSpPr>
          <p:cNvPr id="4" name="Slide Number Placeholder 3"/>
          <p:cNvSpPr>
            <a:spLocks noGrp="1"/>
          </p:cNvSpPr>
          <p:nvPr>
            <p:ph type="sldNum" sz="quarter" idx="10"/>
          </p:nvPr>
        </p:nvSpPr>
        <p:spPr/>
        <p:txBody>
          <a:bodyPr/>
          <a:lstStyle/>
          <a:p>
            <a:fld id="{34FA03A8-A899-4F4B-90F4-924AC50DE6BC}" type="slidenum">
              <a:rPr lang="en-US" smtClean="0"/>
              <a:t>123</a:t>
            </a:fld>
            <a:endParaRPr lang="en-US"/>
          </a:p>
        </p:txBody>
      </p:sp>
    </p:spTree>
    <p:extLst>
      <p:ext uri="{BB962C8B-B14F-4D97-AF65-F5344CB8AC3E}">
        <p14:creationId xmlns:p14="http://schemas.microsoft.com/office/powerpoint/2010/main" val="121969931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Relevance &amp; Cross-Examination</a:t>
            </a:r>
            <a:endParaRPr lang="en-US" dirty="0"/>
          </a:p>
        </p:txBody>
      </p:sp>
      <p:sp>
        <p:nvSpPr>
          <p:cNvPr id="3" name="Content Placeholder 2"/>
          <p:cNvSpPr>
            <a:spLocks noGrp="1"/>
          </p:cNvSpPr>
          <p:nvPr>
            <p:ph idx="1"/>
          </p:nvPr>
        </p:nvSpPr>
        <p:spPr/>
        <p:txBody>
          <a:bodyPr/>
          <a:lstStyle/>
          <a:p>
            <a:r>
              <a:rPr lang="en-US" dirty="0" smtClean="0"/>
              <a:t>All evidence must be </a:t>
            </a:r>
            <a:r>
              <a:rPr lang="en-US" b="1" dirty="0" smtClean="0"/>
              <a:t>“relevant”</a:t>
            </a:r>
          </a:p>
          <a:p>
            <a:r>
              <a:rPr lang="en-US" dirty="0" smtClean="0"/>
              <a:t>Looking ahead, any admitted “statement” must be subject to </a:t>
            </a:r>
            <a:r>
              <a:rPr lang="en-US" b="1" dirty="0" smtClean="0"/>
              <a:t>cross-examination</a:t>
            </a:r>
            <a:endParaRPr lang="en-US" b="1" dirty="0"/>
          </a:p>
        </p:txBody>
      </p:sp>
      <p:sp>
        <p:nvSpPr>
          <p:cNvPr id="4" name="Slide Number Placeholder 3"/>
          <p:cNvSpPr>
            <a:spLocks noGrp="1"/>
          </p:cNvSpPr>
          <p:nvPr>
            <p:ph type="sldNum" sz="quarter" idx="10"/>
          </p:nvPr>
        </p:nvSpPr>
        <p:spPr/>
        <p:txBody>
          <a:bodyPr/>
          <a:lstStyle/>
          <a:p>
            <a:fld id="{34FA03A8-A899-4F4B-90F4-924AC50DE6BC}" type="slidenum">
              <a:rPr lang="en-US" smtClean="0"/>
              <a:t>124</a:t>
            </a:fld>
            <a:endParaRPr lang="en-US"/>
          </a:p>
        </p:txBody>
      </p:sp>
    </p:spTree>
    <p:extLst>
      <p:ext uri="{BB962C8B-B14F-4D97-AF65-F5344CB8AC3E}">
        <p14:creationId xmlns:p14="http://schemas.microsoft.com/office/powerpoint/2010/main" val="157606982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Relevance – how defined?</a:t>
            </a:r>
            <a:endParaRPr lang="en-US" dirty="0"/>
          </a:p>
        </p:txBody>
      </p:sp>
      <p:sp>
        <p:nvSpPr>
          <p:cNvPr id="3" name="Content Placeholder 2"/>
          <p:cNvSpPr>
            <a:spLocks noGrp="1"/>
          </p:cNvSpPr>
          <p:nvPr>
            <p:ph idx="1"/>
          </p:nvPr>
        </p:nvSpPr>
        <p:spPr/>
        <p:txBody>
          <a:bodyPr>
            <a:normAutofit/>
          </a:bodyPr>
          <a:lstStyle/>
          <a:p>
            <a:r>
              <a:rPr lang="en-US" dirty="0" smtClean="0"/>
              <a:t>“The final regulations do not define relevance, and the </a:t>
            </a:r>
            <a:r>
              <a:rPr lang="en-US" b="1" dirty="0" smtClean="0"/>
              <a:t>ordinary meaning </a:t>
            </a:r>
            <a:r>
              <a:rPr lang="en-US" dirty="0" smtClean="0"/>
              <a:t>of the word should be understood and applied.” </a:t>
            </a:r>
            <a:r>
              <a:rPr lang="en-US" dirty="0" err="1" smtClean="0"/>
              <a:t>Cmts</a:t>
            </a:r>
            <a:r>
              <a:rPr lang="en-US" dirty="0" smtClean="0"/>
              <a:t>. p. 811, </a:t>
            </a:r>
            <a:r>
              <a:rPr lang="en-US" dirty="0" err="1" smtClean="0"/>
              <a:t>fn</a:t>
            </a:r>
            <a:r>
              <a:rPr lang="en-US" dirty="0" smtClean="0"/>
              <a:t> 1018.</a:t>
            </a:r>
          </a:p>
          <a:p>
            <a:r>
              <a:rPr lang="en-US" dirty="0" smtClean="0"/>
              <a:t>A school “may </a:t>
            </a:r>
            <a:r>
              <a:rPr lang="en-US" b="1" dirty="0" smtClean="0"/>
              <a:t>not</a:t>
            </a:r>
            <a:r>
              <a:rPr lang="en-US" dirty="0" smtClean="0"/>
              <a:t> adopt a rule excluding relevant evidence because such relevant evidence may be unduly prejudicial, concern prior bad acts, or constitute character evidence.” </a:t>
            </a:r>
            <a:r>
              <a:rPr lang="en-US" dirty="0" err="1" smtClean="0"/>
              <a:t>Cmt</a:t>
            </a:r>
            <a:r>
              <a:rPr lang="en-US" dirty="0" smtClean="0"/>
              <a:t>. p. 812.</a:t>
            </a:r>
          </a:p>
        </p:txBody>
      </p:sp>
      <p:sp>
        <p:nvSpPr>
          <p:cNvPr id="4" name="Slide Number Placeholder 3"/>
          <p:cNvSpPr>
            <a:spLocks noGrp="1"/>
          </p:cNvSpPr>
          <p:nvPr>
            <p:ph type="sldNum" sz="quarter" idx="10"/>
          </p:nvPr>
        </p:nvSpPr>
        <p:spPr/>
        <p:txBody>
          <a:bodyPr/>
          <a:lstStyle/>
          <a:p>
            <a:fld id="{34FA03A8-A899-4F4B-90F4-924AC50DE6BC}" type="slidenum">
              <a:rPr lang="en-US" smtClean="0"/>
              <a:t>125</a:t>
            </a:fld>
            <a:endParaRPr lang="en-US"/>
          </a:p>
        </p:txBody>
      </p:sp>
    </p:spTree>
    <p:extLst>
      <p:ext uri="{BB962C8B-B14F-4D97-AF65-F5344CB8AC3E}">
        <p14:creationId xmlns:p14="http://schemas.microsoft.com/office/powerpoint/2010/main" val="332611013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Relevance – any specifics?</a:t>
            </a:r>
            <a:endParaRPr lang="en-US" dirty="0"/>
          </a:p>
        </p:txBody>
      </p:sp>
      <p:sp>
        <p:nvSpPr>
          <p:cNvPr id="3" name="Content Placeholder 2"/>
          <p:cNvSpPr>
            <a:spLocks noGrp="1"/>
          </p:cNvSpPr>
          <p:nvPr>
            <p:ph idx="1"/>
          </p:nvPr>
        </p:nvSpPr>
        <p:spPr/>
        <p:txBody>
          <a:bodyPr>
            <a:normAutofit/>
          </a:bodyPr>
          <a:lstStyle/>
          <a:p>
            <a:r>
              <a:rPr lang="en-US" dirty="0" smtClean="0"/>
              <a:t>A few – § 106.45(b)(6)(i):</a:t>
            </a:r>
          </a:p>
          <a:p>
            <a:pPr lvl="1"/>
            <a:r>
              <a:rPr lang="en-US" dirty="0" smtClean="0"/>
              <a:t>Irrelevant: “the complainant’s </a:t>
            </a:r>
            <a:r>
              <a:rPr lang="en-US" dirty="0"/>
              <a:t>sexual predisposition or prior sexual </a:t>
            </a:r>
            <a:r>
              <a:rPr lang="en-US" dirty="0" smtClean="0"/>
              <a:t>behavior”</a:t>
            </a:r>
          </a:p>
          <a:p>
            <a:pPr lvl="2"/>
            <a:r>
              <a:rPr lang="en-US" dirty="0" smtClean="0"/>
              <a:t>Think: rape shield laws</a:t>
            </a:r>
          </a:p>
          <a:p>
            <a:pPr lvl="1"/>
            <a:r>
              <a:rPr lang="en-US" dirty="0" smtClean="0"/>
              <a:t>Exceptions—where prior sexual behavior may be relevant:</a:t>
            </a:r>
          </a:p>
          <a:p>
            <a:pPr lvl="2"/>
            <a:r>
              <a:rPr lang="en-US" dirty="0" smtClean="0"/>
              <a:t>Assailant identity: “to </a:t>
            </a:r>
            <a:r>
              <a:rPr lang="en-US" dirty="0"/>
              <a:t>prove that </a:t>
            </a:r>
            <a:r>
              <a:rPr lang="en-US" b="1" dirty="0"/>
              <a:t>someone other than the respondent </a:t>
            </a:r>
            <a:r>
              <a:rPr lang="en-US" dirty="0"/>
              <a:t>committed the conduct </a:t>
            </a:r>
            <a:r>
              <a:rPr lang="en-US" dirty="0" smtClean="0"/>
              <a:t>alleged” </a:t>
            </a:r>
          </a:p>
          <a:p>
            <a:pPr lvl="2"/>
            <a:r>
              <a:rPr lang="en-US" dirty="0" smtClean="0"/>
              <a:t>Prior complainant-respondent relations: evidence “concern[</a:t>
            </a:r>
            <a:r>
              <a:rPr lang="en-US" dirty="0" err="1" smtClean="0"/>
              <a:t>ing</a:t>
            </a:r>
            <a:r>
              <a:rPr lang="en-US" dirty="0" smtClean="0"/>
              <a:t>] </a:t>
            </a:r>
            <a:r>
              <a:rPr lang="en-US" dirty="0"/>
              <a:t>specific incidents of the </a:t>
            </a:r>
            <a:r>
              <a:rPr lang="en-US" dirty="0" smtClean="0"/>
              <a:t>complainant’s </a:t>
            </a:r>
            <a:r>
              <a:rPr lang="en-US" dirty="0"/>
              <a:t>prior sexual behavior </a:t>
            </a:r>
            <a:r>
              <a:rPr lang="en-US" b="1" dirty="0"/>
              <a:t>with respect to the respondent </a:t>
            </a:r>
            <a:r>
              <a:rPr lang="en-US" dirty="0"/>
              <a:t>and are offered to prove </a:t>
            </a:r>
            <a:r>
              <a:rPr lang="en-US" dirty="0" smtClean="0"/>
              <a:t>consent”</a:t>
            </a:r>
          </a:p>
        </p:txBody>
      </p:sp>
      <p:sp>
        <p:nvSpPr>
          <p:cNvPr id="4" name="Slide Number Placeholder 3"/>
          <p:cNvSpPr>
            <a:spLocks noGrp="1"/>
          </p:cNvSpPr>
          <p:nvPr>
            <p:ph type="sldNum" sz="quarter" idx="10"/>
          </p:nvPr>
        </p:nvSpPr>
        <p:spPr/>
        <p:txBody>
          <a:bodyPr/>
          <a:lstStyle/>
          <a:p>
            <a:fld id="{34FA03A8-A899-4F4B-90F4-924AC50DE6BC}" type="slidenum">
              <a:rPr lang="en-US" smtClean="0"/>
              <a:t>126</a:t>
            </a:fld>
            <a:endParaRPr lang="en-US"/>
          </a:p>
        </p:txBody>
      </p:sp>
    </p:spTree>
    <p:extLst>
      <p:ext uri="{BB962C8B-B14F-4D97-AF65-F5344CB8AC3E}">
        <p14:creationId xmlns:p14="http://schemas.microsoft.com/office/powerpoint/2010/main" val="57027483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Relevance – making the call</a:t>
            </a:r>
            <a:endParaRPr lang="en-US" dirty="0"/>
          </a:p>
        </p:txBody>
      </p:sp>
      <p:sp>
        <p:nvSpPr>
          <p:cNvPr id="3" name="Content Placeholder 2"/>
          <p:cNvSpPr>
            <a:spLocks noGrp="1"/>
          </p:cNvSpPr>
          <p:nvPr>
            <p:ph idx="1"/>
          </p:nvPr>
        </p:nvSpPr>
        <p:spPr/>
        <p:txBody>
          <a:bodyPr>
            <a:normAutofit/>
          </a:bodyPr>
          <a:lstStyle/>
          <a:p>
            <a:r>
              <a:rPr lang="en-US" dirty="0" smtClean="0"/>
              <a:t>What if we get a relevance call wrong?</a:t>
            </a:r>
          </a:p>
          <a:p>
            <a:pPr lvl="1"/>
            <a:r>
              <a:rPr lang="en-US" dirty="0" smtClean="0"/>
              <a:t>Chance to reexamine it: “if </a:t>
            </a:r>
            <a:r>
              <a:rPr lang="en-US" dirty="0"/>
              <a:t>a party disagrees with an investigator’s determination about relevance, the party can make that argument in the party’s written response to the investigative report under § 106.45(b)(5)(vii</a:t>
            </a:r>
            <a:r>
              <a:rPr lang="en-US" dirty="0" smtClean="0"/>
              <a:t>).”</a:t>
            </a:r>
          </a:p>
          <a:p>
            <a:r>
              <a:rPr lang="en-US" dirty="0" smtClean="0"/>
              <a:t>This may suggest erring on the side of inclusion… or not.</a:t>
            </a:r>
          </a:p>
          <a:p>
            <a:pPr lvl="1"/>
            <a:r>
              <a:rPr lang="en-US" dirty="0" smtClean="0"/>
              <a:t>Impact of changing the call</a:t>
            </a:r>
          </a:p>
          <a:p>
            <a:pPr lvl="1"/>
            <a:r>
              <a:rPr lang="en-US" dirty="0" smtClean="0"/>
              <a:t>How to responsibly include close-call evidence, if you choose to do it</a:t>
            </a:r>
            <a:endParaRPr lang="en-US" dirty="0"/>
          </a:p>
        </p:txBody>
      </p:sp>
      <p:sp>
        <p:nvSpPr>
          <p:cNvPr id="4" name="Slide Number Placeholder 3"/>
          <p:cNvSpPr>
            <a:spLocks noGrp="1"/>
          </p:cNvSpPr>
          <p:nvPr>
            <p:ph type="sldNum" sz="quarter" idx="10"/>
          </p:nvPr>
        </p:nvSpPr>
        <p:spPr/>
        <p:txBody>
          <a:bodyPr/>
          <a:lstStyle/>
          <a:p>
            <a:fld id="{34FA03A8-A899-4F4B-90F4-924AC50DE6BC}" type="slidenum">
              <a:rPr lang="en-US" smtClean="0"/>
              <a:t>127</a:t>
            </a:fld>
            <a:endParaRPr lang="en-US"/>
          </a:p>
        </p:txBody>
      </p:sp>
    </p:spTree>
    <p:extLst>
      <p:ext uri="{BB962C8B-B14F-4D97-AF65-F5344CB8AC3E}">
        <p14:creationId xmlns:p14="http://schemas.microsoft.com/office/powerpoint/2010/main" val="161833087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458200" cy="857250"/>
          </a:xfrm>
        </p:spPr>
        <p:txBody>
          <a:bodyPr>
            <a:normAutofit/>
          </a:bodyPr>
          <a:lstStyle/>
          <a:p>
            <a:r>
              <a:rPr lang="en-US" dirty="0" smtClean="0"/>
              <a:t>Cross-Examination: how it bears on investigation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Conduct your investigation with an eye toward the requirement of cross-examination.</a:t>
            </a:r>
          </a:p>
          <a:p>
            <a:r>
              <a:rPr lang="en-US" dirty="0" smtClean="0"/>
              <a:t>To be admitted, any “statement” must be subject to cross-examination.</a:t>
            </a:r>
          </a:p>
          <a:p>
            <a:r>
              <a:rPr lang="en-US" dirty="0" smtClean="0"/>
              <a:t>“Statement” is broad.</a:t>
            </a:r>
          </a:p>
          <a:p>
            <a:pPr lvl="1"/>
            <a:r>
              <a:rPr lang="en-US" dirty="0" smtClean="0"/>
              <a:t>It “has </a:t>
            </a:r>
            <a:r>
              <a:rPr lang="en-US" dirty="0"/>
              <a:t>its ordinary </a:t>
            </a:r>
            <a:r>
              <a:rPr lang="en-US" dirty="0" smtClean="0"/>
              <a:t>meaning.”</a:t>
            </a:r>
          </a:p>
          <a:p>
            <a:pPr lvl="1"/>
            <a:r>
              <a:rPr lang="en-US" dirty="0" smtClean="0"/>
              <a:t>It “would </a:t>
            </a:r>
            <a:r>
              <a:rPr lang="en-US" dirty="0"/>
              <a:t>not include evidence (such as videos) that do not constitute a person’s intent to make factual assertions, or to the extent that such evidence does not contain a person’s statements</a:t>
            </a:r>
            <a:r>
              <a:rPr lang="en-US" dirty="0" smtClean="0"/>
              <a:t>.” </a:t>
            </a:r>
          </a:p>
          <a:p>
            <a:pPr lvl="1"/>
            <a:r>
              <a:rPr lang="en-US" dirty="0" smtClean="0"/>
              <a:t>Includes “police </a:t>
            </a:r>
            <a:r>
              <a:rPr lang="en-US" dirty="0"/>
              <a:t>reports, SANE reports, medical reports, and other documents and </a:t>
            </a:r>
            <a:r>
              <a:rPr lang="en-US" dirty="0" smtClean="0"/>
              <a:t>records… to </a:t>
            </a:r>
            <a:r>
              <a:rPr lang="en-US" dirty="0"/>
              <a:t>the extent that they contain the statements of a party or </a:t>
            </a:r>
            <a:r>
              <a:rPr lang="en-US" dirty="0" smtClean="0"/>
              <a:t>witness.”</a:t>
            </a:r>
          </a:p>
          <a:p>
            <a:r>
              <a:rPr lang="en-US" u="sng" dirty="0"/>
              <a:t>W</a:t>
            </a:r>
            <a:r>
              <a:rPr lang="en-US" u="sng" dirty="0" smtClean="0"/>
              <a:t>ho makes</a:t>
            </a:r>
            <a:r>
              <a:rPr lang="en-US" dirty="0" smtClean="0"/>
              <a:t> the statement is important.</a:t>
            </a:r>
          </a:p>
        </p:txBody>
      </p:sp>
      <p:sp>
        <p:nvSpPr>
          <p:cNvPr id="4" name="Slide Number Placeholder 3"/>
          <p:cNvSpPr>
            <a:spLocks noGrp="1"/>
          </p:cNvSpPr>
          <p:nvPr>
            <p:ph type="sldNum" sz="quarter" idx="10"/>
          </p:nvPr>
        </p:nvSpPr>
        <p:spPr/>
        <p:txBody>
          <a:bodyPr/>
          <a:lstStyle/>
          <a:p>
            <a:fld id="{34FA03A8-A899-4F4B-90F4-924AC50DE6BC}" type="slidenum">
              <a:rPr lang="en-US" smtClean="0"/>
              <a:t>128</a:t>
            </a:fld>
            <a:endParaRPr lang="en-US"/>
          </a:p>
        </p:txBody>
      </p:sp>
    </p:spTree>
    <p:extLst>
      <p:ext uri="{BB962C8B-B14F-4D97-AF65-F5344CB8AC3E}">
        <p14:creationId xmlns:p14="http://schemas.microsoft.com/office/powerpoint/2010/main" val="316477688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458200" cy="857250"/>
          </a:xfrm>
        </p:spPr>
        <p:txBody>
          <a:bodyPr>
            <a:normAutofit/>
          </a:bodyPr>
          <a:lstStyle/>
          <a:p>
            <a:r>
              <a:rPr lang="en-US" dirty="0" smtClean="0"/>
              <a:t>Hearsay – what about that?</a:t>
            </a:r>
            <a:endParaRPr lang="en-US" dirty="0"/>
          </a:p>
        </p:txBody>
      </p:sp>
      <p:sp>
        <p:nvSpPr>
          <p:cNvPr id="3" name="Content Placeholder 2"/>
          <p:cNvSpPr>
            <a:spLocks noGrp="1"/>
          </p:cNvSpPr>
          <p:nvPr>
            <p:ph idx="1"/>
          </p:nvPr>
        </p:nvSpPr>
        <p:spPr/>
        <p:txBody>
          <a:bodyPr/>
          <a:lstStyle/>
          <a:p>
            <a:r>
              <a:rPr lang="en-US" dirty="0" smtClean="0"/>
              <a:t>“</a:t>
            </a:r>
            <a:r>
              <a:rPr lang="en-US" dirty="0"/>
              <a:t>the proposed rules do not speak to admissibility of </a:t>
            </a:r>
            <a:r>
              <a:rPr lang="en-US" dirty="0" smtClean="0"/>
              <a:t>hearsay”</a:t>
            </a:r>
          </a:p>
          <a:p>
            <a:r>
              <a:rPr lang="en-US" dirty="0"/>
              <a:t>However, </a:t>
            </a:r>
            <a:r>
              <a:rPr lang="en-US" dirty="0" smtClean="0"/>
              <a:t>§ </a:t>
            </a:r>
            <a:r>
              <a:rPr lang="en-US" dirty="0"/>
              <a:t>106.45(b)(6)(i</a:t>
            </a:r>
            <a:r>
              <a:rPr lang="en-US" dirty="0" smtClean="0"/>
              <a:t>) “states </a:t>
            </a:r>
            <a:r>
              <a:rPr lang="en-US" dirty="0"/>
              <a:t>that the decision-maker must not rely on the statement of a party or witness who does not submit to cross-examination, resulting in exclusion of statements that remain untested by </a:t>
            </a:r>
            <a:r>
              <a:rPr lang="en-US" dirty="0" smtClean="0"/>
              <a:t>cross-examination” </a:t>
            </a:r>
            <a:r>
              <a:rPr lang="en-US" dirty="0" err="1" smtClean="0"/>
              <a:t>Cmt</a:t>
            </a:r>
            <a:r>
              <a:rPr lang="en-US" dirty="0" smtClean="0"/>
              <a:t>. p. 811 &amp; fn. 1017.</a:t>
            </a:r>
            <a:endParaRPr lang="en-US" dirty="0"/>
          </a:p>
        </p:txBody>
      </p:sp>
      <p:sp>
        <p:nvSpPr>
          <p:cNvPr id="4" name="Slide Number Placeholder 3"/>
          <p:cNvSpPr>
            <a:spLocks noGrp="1"/>
          </p:cNvSpPr>
          <p:nvPr>
            <p:ph type="sldNum" sz="quarter" idx="10"/>
          </p:nvPr>
        </p:nvSpPr>
        <p:spPr/>
        <p:txBody>
          <a:bodyPr/>
          <a:lstStyle/>
          <a:p>
            <a:fld id="{34FA03A8-A899-4F4B-90F4-924AC50DE6BC}" type="slidenum">
              <a:rPr lang="en-US" smtClean="0"/>
              <a:t>129</a:t>
            </a:fld>
            <a:endParaRPr lang="en-US"/>
          </a:p>
        </p:txBody>
      </p:sp>
    </p:spTree>
    <p:extLst>
      <p:ext uri="{BB962C8B-B14F-4D97-AF65-F5344CB8AC3E}">
        <p14:creationId xmlns:p14="http://schemas.microsoft.com/office/powerpoint/2010/main" val="1484940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 Problems</a:t>
            </a:r>
            <a:endParaRPr lang="en-US" dirty="0"/>
          </a:p>
        </p:txBody>
      </p:sp>
      <p:sp>
        <p:nvSpPr>
          <p:cNvPr id="6" name="Content Placeholder 2"/>
          <p:cNvSpPr>
            <a:spLocks noGrp="1"/>
          </p:cNvSpPr>
          <p:nvPr>
            <p:ph idx="1"/>
          </p:nvPr>
        </p:nvSpPr>
        <p:spPr>
          <a:xfrm>
            <a:off x="76200" y="1200153"/>
            <a:ext cx="8839200" cy="3394472"/>
          </a:xfrm>
        </p:spPr>
        <p:txBody>
          <a:bodyPr>
            <a:normAutofit lnSpcReduction="10000"/>
          </a:bodyPr>
          <a:lstStyle/>
          <a:p>
            <a:pPr marL="342900" lvl="1" indent="0" algn="ctr">
              <a:buNone/>
            </a:pPr>
            <a:r>
              <a:rPr lang="en-US" sz="2700" dirty="0" smtClean="0"/>
              <a:t>What </a:t>
            </a:r>
            <a:r>
              <a:rPr lang="en-US" sz="2700" dirty="0"/>
              <a:t>about claims regarding events that occurred before August 14, but whose investigation hasn’t </a:t>
            </a:r>
            <a:r>
              <a:rPr lang="en-US" sz="2700" dirty="0" smtClean="0"/>
              <a:t>started?</a:t>
            </a:r>
          </a:p>
          <a:p>
            <a:pPr marL="342900" lvl="1" indent="0" algn="ctr">
              <a:buNone/>
            </a:pPr>
            <a:endParaRPr lang="en-US" sz="2700" dirty="0" smtClean="0">
              <a:solidFill>
                <a:schemeClr val="bg1"/>
              </a:solidFill>
            </a:endParaRPr>
          </a:p>
          <a:p>
            <a:pPr marL="342900" lvl="1" indent="0" algn="ctr">
              <a:buNone/>
            </a:pPr>
            <a:r>
              <a:rPr lang="en-US" sz="2700" dirty="0" smtClean="0">
                <a:solidFill>
                  <a:schemeClr val="bg1"/>
                </a:solidFill>
              </a:rPr>
              <a:t>What if the investigation was started but is not completed by August 14</a:t>
            </a:r>
            <a:r>
              <a:rPr lang="en-US" sz="2700" baseline="30000" dirty="0" smtClean="0">
                <a:solidFill>
                  <a:schemeClr val="bg1"/>
                </a:solidFill>
              </a:rPr>
              <a:t>th</a:t>
            </a:r>
            <a:r>
              <a:rPr lang="en-US" sz="2700" dirty="0" smtClean="0">
                <a:solidFill>
                  <a:schemeClr val="bg1"/>
                </a:solidFill>
              </a:rPr>
              <a:t>?</a:t>
            </a:r>
          </a:p>
          <a:p>
            <a:pPr marL="342900" lvl="1" indent="0" algn="ctr">
              <a:buNone/>
            </a:pPr>
            <a:endParaRPr lang="en-US" sz="2700" dirty="0">
              <a:solidFill>
                <a:schemeClr val="bg1"/>
              </a:solidFill>
            </a:endParaRPr>
          </a:p>
          <a:p>
            <a:pPr marL="342900" lvl="1" indent="0" algn="ctr">
              <a:buNone/>
            </a:pPr>
            <a:r>
              <a:rPr lang="en-US" sz="2700" dirty="0">
                <a:solidFill>
                  <a:schemeClr val="bg1"/>
                </a:solidFill>
              </a:rPr>
              <a:t>What if a case has been resolved but an appeal is initiated after August 14</a:t>
            </a:r>
            <a:r>
              <a:rPr lang="en-US" sz="2700" baseline="30000" dirty="0">
                <a:solidFill>
                  <a:schemeClr val="bg1"/>
                </a:solidFill>
              </a:rPr>
              <a:t>th?</a:t>
            </a:r>
            <a:endParaRPr lang="en-US" sz="2700" dirty="0">
              <a:solidFill>
                <a:schemeClr val="bg1"/>
              </a:solidFill>
            </a:endParaRPr>
          </a:p>
          <a:p>
            <a:pPr marL="342900" lvl="1" indent="0" algn="ctr">
              <a:buNone/>
            </a:pPr>
            <a:endParaRPr lang="en-US" sz="2700" dirty="0" smtClean="0"/>
          </a:p>
        </p:txBody>
      </p:sp>
    </p:spTree>
    <p:extLst>
      <p:ext uri="{BB962C8B-B14F-4D97-AF65-F5344CB8AC3E}">
        <p14:creationId xmlns:p14="http://schemas.microsoft.com/office/powerpoint/2010/main" val="69523553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Let’s take a look at our investigative file…</a:t>
            </a:r>
            <a:endParaRPr lang="en-US" b="1" dirty="0"/>
          </a:p>
        </p:txBody>
      </p:sp>
      <p:sp>
        <p:nvSpPr>
          <p:cNvPr id="3" name="Content Placeholder 2"/>
          <p:cNvSpPr>
            <a:spLocks noGrp="1"/>
          </p:cNvSpPr>
          <p:nvPr>
            <p:ph idx="1"/>
          </p:nvPr>
        </p:nvSpPr>
        <p:spPr>
          <a:xfrm>
            <a:off x="0" y="1225682"/>
            <a:ext cx="9144000" cy="533396"/>
          </a:xfrm>
        </p:spPr>
        <p:txBody>
          <a:bodyPr/>
          <a:lstStyle/>
          <a:p>
            <a:pPr marL="0" indent="0" algn="ctr">
              <a:buNone/>
            </a:pPr>
            <a:r>
              <a:rPr lang="en-US" b="1" dirty="0" smtClean="0"/>
              <a:t>Relevant or not?</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7612"/>
            <a:ext cx="2115738" cy="21157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525" y="1851946"/>
            <a:ext cx="1590675" cy="2067070"/>
          </a:xfrm>
          <a:prstGeom prst="rect">
            <a:avLst/>
          </a:prstGeom>
        </p:spPr>
      </p:pic>
      <p:sp>
        <p:nvSpPr>
          <p:cNvPr id="6" name="TextBox 5"/>
          <p:cNvSpPr txBox="1"/>
          <p:nvPr/>
        </p:nvSpPr>
        <p:spPr>
          <a:xfrm>
            <a:off x="2315169" y="2114550"/>
            <a:ext cx="4513662" cy="2308324"/>
          </a:xfrm>
          <a:prstGeom prst="rect">
            <a:avLst/>
          </a:prstGeom>
          <a:noFill/>
        </p:spPr>
        <p:txBody>
          <a:bodyPr wrap="square" rtlCol="0">
            <a:spAutoFit/>
          </a:bodyPr>
          <a:lstStyle/>
          <a:p>
            <a:pPr algn="ctr"/>
            <a:r>
              <a:rPr lang="en-US" sz="1800" dirty="0" smtClean="0"/>
              <a:t>In our investigation, two interviewees—both of whom are Complainant’s sorority sisters—stated that Complainant has had many sexual partners, including one-night stands with men she has met on the same night of their encounters.</a:t>
            </a:r>
          </a:p>
          <a:p>
            <a:endParaRPr lang="en-US" sz="1800" dirty="0" smtClean="0">
              <a:solidFill>
                <a:srgbClr val="FF0000"/>
              </a:solidFill>
            </a:endParaRPr>
          </a:p>
          <a:p>
            <a:pPr marL="285750" indent="-285750">
              <a:buFont typeface="Arial" panose="020B0604020202020204" pitchFamily="34" charset="0"/>
              <a:buChar char="•"/>
            </a:pPr>
            <a:endParaRPr lang="en-US" sz="1800" dirty="0">
              <a:solidFill>
                <a:srgbClr val="FF0000"/>
              </a:solidFill>
            </a:endParaRPr>
          </a:p>
        </p:txBody>
      </p:sp>
      <p:sp>
        <p:nvSpPr>
          <p:cNvPr id="7" name="Slide Number Placeholder 6"/>
          <p:cNvSpPr>
            <a:spLocks noGrp="1"/>
          </p:cNvSpPr>
          <p:nvPr>
            <p:ph type="sldNum" sz="quarter" idx="10"/>
          </p:nvPr>
        </p:nvSpPr>
        <p:spPr/>
        <p:txBody>
          <a:bodyPr/>
          <a:lstStyle/>
          <a:p>
            <a:fld id="{34FA03A8-A899-4F4B-90F4-924AC50DE6BC}" type="slidenum">
              <a:rPr lang="en-US" smtClean="0"/>
              <a:t>130</a:t>
            </a:fld>
            <a:endParaRPr lang="en-US"/>
          </a:p>
        </p:txBody>
      </p:sp>
    </p:spTree>
    <p:extLst>
      <p:ext uri="{BB962C8B-B14F-4D97-AF65-F5344CB8AC3E}">
        <p14:creationId xmlns:p14="http://schemas.microsoft.com/office/powerpoint/2010/main" val="358015139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Let’s take a look at our investigative file…</a:t>
            </a:r>
            <a:endParaRPr lang="en-US" b="1" dirty="0"/>
          </a:p>
        </p:txBody>
      </p:sp>
      <p:sp>
        <p:nvSpPr>
          <p:cNvPr id="3" name="Content Placeholder 2"/>
          <p:cNvSpPr>
            <a:spLocks noGrp="1"/>
          </p:cNvSpPr>
          <p:nvPr>
            <p:ph idx="1"/>
          </p:nvPr>
        </p:nvSpPr>
        <p:spPr>
          <a:xfrm>
            <a:off x="0" y="1225682"/>
            <a:ext cx="9144000" cy="533396"/>
          </a:xfrm>
        </p:spPr>
        <p:txBody>
          <a:bodyPr/>
          <a:lstStyle/>
          <a:p>
            <a:pPr marL="0" indent="0" algn="ctr">
              <a:buNone/>
            </a:pPr>
            <a:r>
              <a:rPr lang="en-US" b="1" dirty="0" smtClean="0"/>
              <a:t>Relevant or not?</a:t>
            </a:r>
            <a:endParaRPr lang="en-US" b="1" dirty="0"/>
          </a:p>
        </p:txBody>
      </p:sp>
      <p:sp>
        <p:nvSpPr>
          <p:cNvPr id="6" name="TextBox 5"/>
          <p:cNvSpPr txBox="1"/>
          <p:nvPr/>
        </p:nvSpPr>
        <p:spPr>
          <a:xfrm>
            <a:off x="2315169" y="1962150"/>
            <a:ext cx="4513662" cy="2585323"/>
          </a:xfrm>
          <a:prstGeom prst="rect">
            <a:avLst/>
          </a:prstGeom>
          <a:noFill/>
        </p:spPr>
        <p:txBody>
          <a:bodyPr wrap="square" rtlCol="0">
            <a:spAutoFit/>
          </a:bodyPr>
          <a:lstStyle/>
          <a:p>
            <a:pPr algn="ctr"/>
            <a:r>
              <a:rPr lang="en-US" sz="1800" dirty="0" smtClean="0"/>
              <a:t>Pictures from the night in question show Complainant at a bar with her friends. It was Halloween, and complainant is pictured wearing a very revealing costume. In our investigation, one of her friends who was out with her that night stated that Complainant referred to her costume as “sexy superhero.”</a:t>
            </a:r>
          </a:p>
          <a:p>
            <a:endParaRPr lang="en-US" sz="1800" dirty="0" smtClean="0">
              <a:solidFill>
                <a:srgbClr val="FF0000"/>
              </a:solidFill>
            </a:endParaRPr>
          </a:p>
          <a:p>
            <a:pPr marL="285750" indent="-285750">
              <a:buFont typeface="Arial" panose="020B0604020202020204" pitchFamily="34" charset="0"/>
              <a:buChar char="•"/>
            </a:pPr>
            <a:endParaRPr lang="en-US" sz="1800" dirty="0">
              <a:solidFill>
                <a:srgbClr val="FF000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7612"/>
            <a:ext cx="2115738" cy="211573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525" y="1851946"/>
            <a:ext cx="1590675" cy="2067070"/>
          </a:xfrm>
          <a:prstGeom prst="rect">
            <a:avLst/>
          </a:prstGeom>
        </p:spPr>
      </p:pic>
      <p:sp>
        <p:nvSpPr>
          <p:cNvPr id="4" name="Slide Number Placeholder 3"/>
          <p:cNvSpPr>
            <a:spLocks noGrp="1"/>
          </p:cNvSpPr>
          <p:nvPr>
            <p:ph type="sldNum" sz="quarter" idx="10"/>
          </p:nvPr>
        </p:nvSpPr>
        <p:spPr/>
        <p:txBody>
          <a:bodyPr/>
          <a:lstStyle/>
          <a:p>
            <a:fld id="{34FA03A8-A899-4F4B-90F4-924AC50DE6BC}" type="slidenum">
              <a:rPr lang="en-US" smtClean="0"/>
              <a:t>131</a:t>
            </a:fld>
            <a:endParaRPr lang="en-US"/>
          </a:p>
        </p:txBody>
      </p:sp>
    </p:spTree>
    <p:extLst>
      <p:ext uri="{BB962C8B-B14F-4D97-AF65-F5344CB8AC3E}">
        <p14:creationId xmlns:p14="http://schemas.microsoft.com/office/powerpoint/2010/main" val="225317945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Let’s take a look at our investigative file…</a:t>
            </a:r>
            <a:endParaRPr lang="en-US" b="1" dirty="0"/>
          </a:p>
        </p:txBody>
      </p:sp>
      <p:sp>
        <p:nvSpPr>
          <p:cNvPr id="3" name="Content Placeholder 2"/>
          <p:cNvSpPr>
            <a:spLocks noGrp="1"/>
          </p:cNvSpPr>
          <p:nvPr>
            <p:ph idx="1"/>
          </p:nvPr>
        </p:nvSpPr>
        <p:spPr>
          <a:xfrm>
            <a:off x="0" y="1225682"/>
            <a:ext cx="9144000" cy="533396"/>
          </a:xfrm>
        </p:spPr>
        <p:txBody>
          <a:bodyPr/>
          <a:lstStyle/>
          <a:p>
            <a:pPr marL="0" indent="0" algn="ctr">
              <a:buNone/>
            </a:pPr>
            <a:r>
              <a:rPr lang="en-US" b="1" dirty="0" smtClean="0"/>
              <a:t>Relevant or not?</a:t>
            </a:r>
            <a:endParaRPr lang="en-US" b="1" dirty="0"/>
          </a:p>
        </p:txBody>
      </p:sp>
      <p:sp>
        <p:nvSpPr>
          <p:cNvPr id="6" name="TextBox 5"/>
          <p:cNvSpPr txBox="1"/>
          <p:nvPr/>
        </p:nvSpPr>
        <p:spPr>
          <a:xfrm>
            <a:off x="2249479" y="2114550"/>
            <a:ext cx="4645041" cy="2031325"/>
          </a:xfrm>
          <a:prstGeom prst="rect">
            <a:avLst/>
          </a:prstGeom>
          <a:noFill/>
        </p:spPr>
        <p:txBody>
          <a:bodyPr wrap="square" rtlCol="0">
            <a:spAutoFit/>
          </a:bodyPr>
          <a:lstStyle/>
          <a:p>
            <a:pPr algn="ctr"/>
            <a:r>
              <a:rPr lang="en-US" sz="1800" dirty="0" smtClean="0"/>
              <a:t>We spoke to both Complainant and Respondent. They both agree that they have had consensual sex on two prior occasions. Complainant says that this latest encounter was not consensual; Respondent says that it was.</a:t>
            </a:r>
          </a:p>
          <a:p>
            <a:endParaRPr lang="en-US" sz="1800" dirty="0" smtClean="0">
              <a:solidFill>
                <a:srgbClr val="FF0000"/>
              </a:solidFill>
            </a:endParaRPr>
          </a:p>
          <a:p>
            <a:pPr marL="285750" indent="-285750">
              <a:buFont typeface="Arial" panose="020B0604020202020204" pitchFamily="34" charset="0"/>
              <a:buChar char="•"/>
            </a:pPr>
            <a:endParaRPr lang="en-US" sz="1800" dirty="0">
              <a:solidFill>
                <a:srgbClr val="FF000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7612"/>
            <a:ext cx="2115738" cy="211573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525" y="1851946"/>
            <a:ext cx="1590675" cy="2067070"/>
          </a:xfrm>
          <a:prstGeom prst="rect">
            <a:avLst/>
          </a:prstGeom>
        </p:spPr>
      </p:pic>
      <p:sp>
        <p:nvSpPr>
          <p:cNvPr id="4" name="Slide Number Placeholder 3"/>
          <p:cNvSpPr>
            <a:spLocks noGrp="1"/>
          </p:cNvSpPr>
          <p:nvPr>
            <p:ph type="sldNum" sz="quarter" idx="10"/>
          </p:nvPr>
        </p:nvSpPr>
        <p:spPr/>
        <p:txBody>
          <a:bodyPr/>
          <a:lstStyle/>
          <a:p>
            <a:fld id="{34FA03A8-A899-4F4B-90F4-924AC50DE6BC}" type="slidenum">
              <a:rPr lang="en-US" smtClean="0"/>
              <a:t>132</a:t>
            </a:fld>
            <a:endParaRPr lang="en-US"/>
          </a:p>
        </p:txBody>
      </p:sp>
    </p:spTree>
    <p:extLst>
      <p:ext uri="{BB962C8B-B14F-4D97-AF65-F5344CB8AC3E}">
        <p14:creationId xmlns:p14="http://schemas.microsoft.com/office/powerpoint/2010/main" val="391668588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Let’s take a look at our investigative file…</a:t>
            </a:r>
            <a:endParaRPr lang="en-US" b="1" dirty="0"/>
          </a:p>
        </p:txBody>
      </p:sp>
      <p:sp>
        <p:nvSpPr>
          <p:cNvPr id="3" name="Content Placeholder 2"/>
          <p:cNvSpPr>
            <a:spLocks noGrp="1"/>
          </p:cNvSpPr>
          <p:nvPr>
            <p:ph idx="1"/>
          </p:nvPr>
        </p:nvSpPr>
        <p:spPr>
          <a:xfrm>
            <a:off x="0" y="1225682"/>
            <a:ext cx="9144000" cy="533396"/>
          </a:xfrm>
        </p:spPr>
        <p:txBody>
          <a:bodyPr/>
          <a:lstStyle/>
          <a:p>
            <a:pPr marL="0" indent="0" algn="ctr">
              <a:buNone/>
            </a:pPr>
            <a:r>
              <a:rPr lang="en-US" b="1" dirty="0" smtClean="0"/>
              <a:t>Relevant or not?</a:t>
            </a:r>
            <a:endParaRPr lang="en-US" b="1" dirty="0"/>
          </a:p>
        </p:txBody>
      </p:sp>
      <p:sp>
        <p:nvSpPr>
          <p:cNvPr id="6" name="TextBox 5"/>
          <p:cNvSpPr txBox="1"/>
          <p:nvPr/>
        </p:nvSpPr>
        <p:spPr>
          <a:xfrm>
            <a:off x="2315169" y="2343150"/>
            <a:ext cx="4513662" cy="1477328"/>
          </a:xfrm>
          <a:prstGeom prst="rect">
            <a:avLst/>
          </a:prstGeom>
          <a:noFill/>
        </p:spPr>
        <p:txBody>
          <a:bodyPr wrap="square" rtlCol="0">
            <a:spAutoFit/>
          </a:bodyPr>
          <a:lstStyle/>
          <a:p>
            <a:pPr algn="ctr"/>
            <a:r>
              <a:rPr lang="en-US" sz="1800" dirty="0" smtClean="0"/>
              <a:t>Investigation shows that Respondent used campus computers to access and view pornographic videos on two occasions.</a:t>
            </a:r>
          </a:p>
          <a:p>
            <a:endParaRPr lang="en-US" sz="1800" dirty="0" smtClean="0">
              <a:solidFill>
                <a:srgbClr val="FF0000"/>
              </a:solidFill>
            </a:endParaRPr>
          </a:p>
          <a:p>
            <a:pPr marL="285750" indent="-285750">
              <a:buFont typeface="Arial" panose="020B0604020202020204" pitchFamily="34" charset="0"/>
              <a:buChar char="•"/>
            </a:pPr>
            <a:endParaRPr lang="en-US" sz="1800" dirty="0">
              <a:solidFill>
                <a:srgbClr val="FF000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7612"/>
            <a:ext cx="2115738" cy="211573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525" y="1851946"/>
            <a:ext cx="1590675" cy="2067070"/>
          </a:xfrm>
          <a:prstGeom prst="rect">
            <a:avLst/>
          </a:prstGeom>
        </p:spPr>
      </p:pic>
      <p:sp>
        <p:nvSpPr>
          <p:cNvPr id="4" name="Slide Number Placeholder 3"/>
          <p:cNvSpPr>
            <a:spLocks noGrp="1"/>
          </p:cNvSpPr>
          <p:nvPr>
            <p:ph type="sldNum" sz="quarter" idx="10"/>
          </p:nvPr>
        </p:nvSpPr>
        <p:spPr/>
        <p:txBody>
          <a:bodyPr/>
          <a:lstStyle/>
          <a:p>
            <a:fld id="{34FA03A8-A899-4F4B-90F4-924AC50DE6BC}" type="slidenum">
              <a:rPr lang="en-US" smtClean="0"/>
              <a:t>133</a:t>
            </a:fld>
            <a:endParaRPr lang="en-US"/>
          </a:p>
        </p:txBody>
      </p:sp>
    </p:spTree>
    <p:extLst>
      <p:ext uri="{BB962C8B-B14F-4D97-AF65-F5344CB8AC3E}">
        <p14:creationId xmlns:p14="http://schemas.microsoft.com/office/powerpoint/2010/main" val="129335103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Let’s take a look at our investigative file…</a:t>
            </a:r>
            <a:endParaRPr lang="en-US" b="1" dirty="0"/>
          </a:p>
        </p:txBody>
      </p:sp>
      <p:sp>
        <p:nvSpPr>
          <p:cNvPr id="3" name="Content Placeholder 2"/>
          <p:cNvSpPr>
            <a:spLocks noGrp="1"/>
          </p:cNvSpPr>
          <p:nvPr>
            <p:ph idx="1"/>
          </p:nvPr>
        </p:nvSpPr>
        <p:spPr>
          <a:xfrm>
            <a:off x="0" y="1225682"/>
            <a:ext cx="9144000" cy="533396"/>
          </a:xfrm>
        </p:spPr>
        <p:txBody>
          <a:bodyPr/>
          <a:lstStyle/>
          <a:p>
            <a:pPr marL="0" indent="0" algn="ctr">
              <a:buNone/>
            </a:pPr>
            <a:r>
              <a:rPr lang="en-US" b="1" dirty="0" smtClean="0"/>
              <a:t>Relevant or not?</a:t>
            </a:r>
            <a:endParaRPr lang="en-US" b="1" dirty="0"/>
          </a:p>
        </p:txBody>
      </p:sp>
      <p:sp>
        <p:nvSpPr>
          <p:cNvPr id="7" name="TextBox 6"/>
          <p:cNvSpPr txBox="1"/>
          <p:nvPr/>
        </p:nvSpPr>
        <p:spPr>
          <a:xfrm>
            <a:off x="2315169" y="1962150"/>
            <a:ext cx="4513662" cy="2308324"/>
          </a:xfrm>
          <a:prstGeom prst="rect">
            <a:avLst/>
          </a:prstGeom>
          <a:noFill/>
        </p:spPr>
        <p:txBody>
          <a:bodyPr wrap="square" rtlCol="0">
            <a:spAutoFit/>
          </a:bodyPr>
          <a:lstStyle/>
          <a:p>
            <a:r>
              <a:rPr lang="en-US" sz="1800" dirty="0" smtClean="0"/>
              <a:t>Two interviewees stated:</a:t>
            </a:r>
          </a:p>
          <a:p>
            <a:pPr marL="285750" indent="-285750">
              <a:buFont typeface="Arial" panose="020B0604020202020204" pitchFamily="34" charset="0"/>
              <a:buChar char="•"/>
            </a:pPr>
            <a:r>
              <a:rPr lang="en-US" sz="1800" dirty="0" smtClean="0"/>
              <a:t>They have heard rumors that Respondent has behaved in a sexually inappropriate way with women before, with no specifics;</a:t>
            </a:r>
          </a:p>
          <a:p>
            <a:pPr marL="285750" indent="-285750">
              <a:buFont typeface="Arial" panose="020B0604020202020204" pitchFamily="34" charset="0"/>
              <a:buChar char="•"/>
            </a:pPr>
            <a:r>
              <a:rPr lang="en-US" sz="1800" dirty="0" smtClean="0"/>
              <a:t>Respondent is generally thought of as a “creep.”</a:t>
            </a:r>
          </a:p>
          <a:p>
            <a:pPr marL="285750" indent="-285750">
              <a:buFont typeface="Arial" panose="020B0604020202020204" pitchFamily="34" charset="0"/>
              <a:buChar char="•"/>
            </a:pPr>
            <a:endParaRPr lang="en-US" sz="1800" dirty="0" smtClean="0">
              <a:solidFill>
                <a:srgbClr val="FF0000"/>
              </a:solidFill>
            </a:endParaRPr>
          </a:p>
          <a:p>
            <a:pPr marL="285750" indent="-285750">
              <a:buFont typeface="Arial" panose="020B0604020202020204" pitchFamily="34" charset="0"/>
              <a:buChar char="•"/>
            </a:pPr>
            <a:endParaRPr lang="en-US" sz="1800" dirty="0">
              <a:solidFill>
                <a:srgbClr val="FF0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7612"/>
            <a:ext cx="2115738" cy="211573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525" y="1851946"/>
            <a:ext cx="1590675" cy="2067070"/>
          </a:xfrm>
          <a:prstGeom prst="rect">
            <a:avLst/>
          </a:prstGeom>
        </p:spPr>
      </p:pic>
      <p:sp>
        <p:nvSpPr>
          <p:cNvPr id="4" name="Slide Number Placeholder 3"/>
          <p:cNvSpPr>
            <a:spLocks noGrp="1"/>
          </p:cNvSpPr>
          <p:nvPr>
            <p:ph type="sldNum" sz="quarter" idx="10"/>
          </p:nvPr>
        </p:nvSpPr>
        <p:spPr/>
        <p:txBody>
          <a:bodyPr/>
          <a:lstStyle/>
          <a:p>
            <a:fld id="{34FA03A8-A899-4F4B-90F4-924AC50DE6BC}" type="slidenum">
              <a:rPr lang="en-US" smtClean="0"/>
              <a:t>134</a:t>
            </a:fld>
            <a:endParaRPr lang="en-US"/>
          </a:p>
        </p:txBody>
      </p:sp>
    </p:spTree>
    <p:extLst>
      <p:ext uri="{BB962C8B-B14F-4D97-AF65-F5344CB8AC3E}">
        <p14:creationId xmlns:p14="http://schemas.microsoft.com/office/powerpoint/2010/main" val="91817245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Let’s take a look at our investigative file…</a:t>
            </a:r>
            <a:endParaRPr lang="en-US" b="1" dirty="0"/>
          </a:p>
        </p:txBody>
      </p:sp>
      <p:sp>
        <p:nvSpPr>
          <p:cNvPr id="3" name="Content Placeholder 2"/>
          <p:cNvSpPr>
            <a:spLocks noGrp="1"/>
          </p:cNvSpPr>
          <p:nvPr>
            <p:ph idx="1"/>
          </p:nvPr>
        </p:nvSpPr>
        <p:spPr>
          <a:xfrm>
            <a:off x="0" y="1225682"/>
            <a:ext cx="9144000" cy="533396"/>
          </a:xfrm>
        </p:spPr>
        <p:txBody>
          <a:bodyPr/>
          <a:lstStyle/>
          <a:p>
            <a:pPr marL="0" indent="0" algn="ctr">
              <a:buNone/>
            </a:pPr>
            <a:r>
              <a:rPr lang="en-US" b="1" dirty="0" smtClean="0"/>
              <a:t>Relevant or not?</a:t>
            </a:r>
            <a:endParaRPr lang="en-US" b="1" dirty="0"/>
          </a:p>
        </p:txBody>
      </p:sp>
      <p:sp>
        <p:nvSpPr>
          <p:cNvPr id="7" name="TextBox 6"/>
          <p:cNvSpPr txBox="1"/>
          <p:nvPr/>
        </p:nvSpPr>
        <p:spPr>
          <a:xfrm>
            <a:off x="2315169" y="1851946"/>
            <a:ext cx="4513662" cy="3139321"/>
          </a:xfrm>
          <a:prstGeom prst="rect">
            <a:avLst/>
          </a:prstGeom>
          <a:noFill/>
        </p:spPr>
        <p:txBody>
          <a:bodyPr wrap="square" rtlCol="0">
            <a:spAutoFit/>
          </a:bodyPr>
          <a:lstStyle/>
          <a:p>
            <a:pPr algn="ctr"/>
            <a:r>
              <a:rPr lang="en-US" sz="1800" dirty="0" smtClean="0"/>
              <a:t>In the investigation, we interviewed Jennifer, a friend of the Complainant. Jennifer stated that her old roommate, Elizabeth, once confided in Jennifer that the Respondent had sex with her while she was unconscious during freshman orientation two years ago. Elizabeth never filed a Title IX complaint, never contacted law enforcement, and never told anyone else about the incident.</a:t>
            </a:r>
          </a:p>
          <a:p>
            <a:pPr marL="285750" indent="-285750">
              <a:buFont typeface="Arial" panose="020B0604020202020204" pitchFamily="34" charset="0"/>
              <a:buChar char="•"/>
            </a:pPr>
            <a:endParaRPr lang="en-US" sz="1800" dirty="0" smtClean="0">
              <a:solidFill>
                <a:srgbClr val="FF0000"/>
              </a:solidFill>
            </a:endParaRPr>
          </a:p>
          <a:p>
            <a:pPr marL="285750" indent="-285750">
              <a:buFont typeface="Arial" panose="020B0604020202020204" pitchFamily="34" charset="0"/>
              <a:buChar char="•"/>
            </a:pPr>
            <a:endParaRPr lang="en-US" sz="1800" dirty="0">
              <a:solidFill>
                <a:srgbClr val="FF0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7612"/>
            <a:ext cx="2115738" cy="211573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525" y="1851946"/>
            <a:ext cx="1590675" cy="2067070"/>
          </a:xfrm>
          <a:prstGeom prst="rect">
            <a:avLst/>
          </a:prstGeom>
        </p:spPr>
      </p:pic>
      <p:sp>
        <p:nvSpPr>
          <p:cNvPr id="4" name="Slide Number Placeholder 3"/>
          <p:cNvSpPr>
            <a:spLocks noGrp="1"/>
          </p:cNvSpPr>
          <p:nvPr>
            <p:ph type="sldNum" sz="quarter" idx="10"/>
          </p:nvPr>
        </p:nvSpPr>
        <p:spPr/>
        <p:txBody>
          <a:bodyPr/>
          <a:lstStyle/>
          <a:p>
            <a:fld id="{34FA03A8-A899-4F4B-90F4-924AC50DE6BC}" type="slidenum">
              <a:rPr lang="en-US" smtClean="0"/>
              <a:t>135</a:t>
            </a:fld>
            <a:endParaRPr lang="en-US"/>
          </a:p>
        </p:txBody>
      </p:sp>
    </p:spTree>
    <p:extLst>
      <p:ext uri="{BB962C8B-B14F-4D97-AF65-F5344CB8AC3E}">
        <p14:creationId xmlns:p14="http://schemas.microsoft.com/office/powerpoint/2010/main" val="85609810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Let’s take a look at our investigative file…</a:t>
            </a:r>
            <a:endParaRPr lang="en-US" b="1" dirty="0"/>
          </a:p>
        </p:txBody>
      </p:sp>
      <p:sp>
        <p:nvSpPr>
          <p:cNvPr id="3" name="Content Placeholder 2"/>
          <p:cNvSpPr>
            <a:spLocks noGrp="1"/>
          </p:cNvSpPr>
          <p:nvPr>
            <p:ph idx="1"/>
          </p:nvPr>
        </p:nvSpPr>
        <p:spPr>
          <a:xfrm>
            <a:off x="0" y="1225682"/>
            <a:ext cx="9144000" cy="533396"/>
          </a:xfrm>
        </p:spPr>
        <p:txBody>
          <a:bodyPr/>
          <a:lstStyle/>
          <a:p>
            <a:pPr marL="0" indent="0" algn="ctr">
              <a:buNone/>
            </a:pPr>
            <a:r>
              <a:rPr lang="en-US" b="1" dirty="0" smtClean="0"/>
              <a:t>Relevant or not?</a:t>
            </a:r>
            <a:endParaRPr lang="en-US" b="1" dirty="0"/>
          </a:p>
        </p:txBody>
      </p:sp>
      <p:sp>
        <p:nvSpPr>
          <p:cNvPr id="7" name="TextBox 6"/>
          <p:cNvSpPr txBox="1"/>
          <p:nvPr/>
        </p:nvSpPr>
        <p:spPr>
          <a:xfrm>
            <a:off x="2209800" y="2343150"/>
            <a:ext cx="4724400" cy="1477328"/>
          </a:xfrm>
          <a:prstGeom prst="rect">
            <a:avLst/>
          </a:prstGeom>
          <a:noFill/>
        </p:spPr>
        <p:txBody>
          <a:bodyPr wrap="square" rtlCol="0">
            <a:spAutoFit/>
          </a:bodyPr>
          <a:lstStyle/>
          <a:p>
            <a:pPr algn="ctr"/>
            <a:r>
              <a:rPr lang="en-US" sz="1800" dirty="0" smtClean="0"/>
              <a:t>One of Complainant’s friends stated that Complainant has a reputation for lying and exaggerating. The friend offered two examples.</a:t>
            </a:r>
          </a:p>
          <a:p>
            <a:pPr marL="285750" indent="-285750">
              <a:buFont typeface="Arial" panose="020B0604020202020204" pitchFamily="34" charset="0"/>
              <a:buChar char="•"/>
            </a:pPr>
            <a:endParaRPr lang="en-US" sz="1800" dirty="0" smtClean="0">
              <a:solidFill>
                <a:srgbClr val="FF0000"/>
              </a:solidFill>
            </a:endParaRPr>
          </a:p>
          <a:p>
            <a:pPr marL="285750" indent="-285750">
              <a:buFont typeface="Arial" panose="020B0604020202020204" pitchFamily="34" charset="0"/>
              <a:buChar char="•"/>
            </a:pPr>
            <a:endParaRPr lang="en-US" sz="1800" dirty="0">
              <a:solidFill>
                <a:srgbClr val="FF0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7612"/>
            <a:ext cx="2115738" cy="211573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525" y="1851946"/>
            <a:ext cx="1590675" cy="2067070"/>
          </a:xfrm>
          <a:prstGeom prst="rect">
            <a:avLst/>
          </a:prstGeom>
        </p:spPr>
      </p:pic>
      <p:sp>
        <p:nvSpPr>
          <p:cNvPr id="4" name="Slide Number Placeholder 3"/>
          <p:cNvSpPr>
            <a:spLocks noGrp="1"/>
          </p:cNvSpPr>
          <p:nvPr>
            <p:ph type="sldNum" sz="quarter" idx="10"/>
          </p:nvPr>
        </p:nvSpPr>
        <p:spPr/>
        <p:txBody>
          <a:bodyPr/>
          <a:lstStyle/>
          <a:p>
            <a:fld id="{34FA03A8-A899-4F4B-90F4-924AC50DE6BC}" type="slidenum">
              <a:rPr lang="en-US" smtClean="0"/>
              <a:t>136</a:t>
            </a:fld>
            <a:endParaRPr lang="en-US"/>
          </a:p>
        </p:txBody>
      </p:sp>
    </p:spTree>
    <p:extLst>
      <p:ext uri="{BB962C8B-B14F-4D97-AF65-F5344CB8AC3E}">
        <p14:creationId xmlns:p14="http://schemas.microsoft.com/office/powerpoint/2010/main" val="377054927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Let’s take a look at our investigative file…</a:t>
            </a:r>
            <a:endParaRPr lang="en-US" b="1" dirty="0"/>
          </a:p>
        </p:txBody>
      </p:sp>
      <p:sp>
        <p:nvSpPr>
          <p:cNvPr id="3" name="Content Placeholder 2"/>
          <p:cNvSpPr>
            <a:spLocks noGrp="1"/>
          </p:cNvSpPr>
          <p:nvPr>
            <p:ph idx="1"/>
          </p:nvPr>
        </p:nvSpPr>
        <p:spPr>
          <a:xfrm>
            <a:off x="0" y="1225682"/>
            <a:ext cx="9144000" cy="533396"/>
          </a:xfrm>
        </p:spPr>
        <p:txBody>
          <a:bodyPr/>
          <a:lstStyle/>
          <a:p>
            <a:pPr marL="0" indent="0" algn="ctr">
              <a:buNone/>
            </a:pPr>
            <a:r>
              <a:rPr lang="en-US" b="1" dirty="0" smtClean="0"/>
              <a:t>Relevant or not?</a:t>
            </a:r>
            <a:endParaRPr lang="en-US" b="1" dirty="0"/>
          </a:p>
        </p:txBody>
      </p:sp>
      <p:sp>
        <p:nvSpPr>
          <p:cNvPr id="7" name="TextBox 6"/>
          <p:cNvSpPr txBox="1"/>
          <p:nvPr/>
        </p:nvSpPr>
        <p:spPr>
          <a:xfrm>
            <a:off x="2209800" y="1851946"/>
            <a:ext cx="4724400" cy="2862322"/>
          </a:xfrm>
          <a:prstGeom prst="rect">
            <a:avLst/>
          </a:prstGeom>
          <a:noFill/>
        </p:spPr>
        <p:txBody>
          <a:bodyPr wrap="square" rtlCol="0">
            <a:spAutoFit/>
          </a:bodyPr>
          <a:lstStyle/>
          <a:p>
            <a:pPr algn="ctr"/>
            <a:r>
              <a:rPr lang="en-US" sz="1800" dirty="0" smtClean="0"/>
              <a:t>Respondent has some criminal history. Last year, he was arrested and charged with public intoxication and underage consumption when police found him staggering home alone late one night. He paid a fine and the charge was expunged. The year before, he was charged with credit card fraud. He pleaded to a Class A misdemeanor and received probation and a fine.  </a:t>
            </a:r>
          </a:p>
          <a:p>
            <a:pPr marL="285750" indent="-285750">
              <a:buFont typeface="Arial" panose="020B0604020202020204" pitchFamily="34" charset="0"/>
              <a:buChar char="•"/>
            </a:pPr>
            <a:endParaRPr lang="en-US" sz="1800" dirty="0" smtClean="0">
              <a:solidFill>
                <a:srgbClr val="FF0000"/>
              </a:solidFill>
            </a:endParaRPr>
          </a:p>
          <a:p>
            <a:pPr marL="285750" indent="-285750">
              <a:buFont typeface="Arial" panose="020B0604020202020204" pitchFamily="34" charset="0"/>
              <a:buChar char="•"/>
            </a:pPr>
            <a:endParaRPr lang="en-US" sz="1800" dirty="0">
              <a:solidFill>
                <a:srgbClr val="FF0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7612"/>
            <a:ext cx="2115738" cy="211573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525" y="1851946"/>
            <a:ext cx="1590675" cy="2067070"/>
          </a:xfrm>
          <a:prstGeom prst="rect">
            <a:avLst/>
          </a:prstGeom>
        </p:spPr>
      </p:pic>
      <p:sp>
        <p:nvSpPr>
          <p:cNvPr id="4" name="Slide Number Placeholder 3"/>
          <p:cNvSpPr>
            <a:spLocks noGrp="1"/>
          </p:cNvSpPr>
          <p:nvPr>
            <p:ph type="sldNum" sz="quarter" idx="10"/>
          </p:nvPr>
        </p:nvSpPr>
        <p:spPr/>
        <p:txBody>
          <a:bodyPr/>
          <a:lstStyle/>
          <a:p>
            <a:fld id="{34FA03A8-A899-4F4B-90F4-924AC50DE6BC}" type="slidenum">
              <a:rPr lang="en-US" smtClean="0"/>
              <a:t>137</a:t>
            </a:fld>
            <a:endParaRPr lang="en-US"/>
          </a:p>
        </p:txBody>
      </p:sp>
    </p:spTree>
    <p:extLst>
      <p:ext uri="{BB962C8B-B14F-4D97-AF65-F5344CB8AC3E}">
        <p14:creationId xmlns:p14="http://schemas.microsoft.com/office/powerpoint/2010/main" val="34996174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Importance of the Investigative Report</a:t>
            </a:r>
            <a:endParaRPr lang="en-US" dirty="0"/>
          </a:p>
        </p:txBody>
      </p:sp>
      <p:sp>
        <p:nvSpPr>
          <p:cNvPr id="3" name="Content Placeholder 2"/>
          <p:cNvSpPr>
            <a:spLocks noGrp="1"/>
          </p:cNvSpPr>
          <p:nvPr>
            <p:ph idx="1"/>
          </p:nvPr>
        </p:nvSpPr>
        <p:spPr/>
        <p:txBody>
          <a:bodyPr/>
          <a:lstStyle/>
          <a:p>
            <a:r>
              <a:rPr lang="en-US" dirty="0" smtClean="0"/>
              <a:t>Foundation for the hearing</a:t>
            </a:r>
          </a:p>
          <a:p>
            <a:r>
              <a:rPr lang="en-US" dirty="0" smtClean="0"/>
              <a:t>Pre-hearing opportunity for Complainant and Respondent to “litigate” what, exactly, are the facts and what facts should come into evidence at the hearing</a:t>
            </a:r>
          </a:p>
          <a:p>
            <a:r>
              <a:rPr lang="en-US" dirty="0" smtClean="0"/>
              <a:t>Laying ground for eventual appeal</a:t>
            </a:r>
            <a:endParaRPr lang="en-US" dirty="0"/>
          </a:p>
        </p:txBody>
      </p:sp>
      <p:sp>
        <p:nvSpPr>
          <p:cNvPr id="4" name="Slide Number Placeholder 3"/>
          <p:cNvSpPr>
            <a:spLocks noGrp="1"/>
          </p:cNvSpPr>
          <p:nvPr>
            <p:ph type="sldNum" sz="quarter" idx="10"/>
          </p:nvPr>
        </p:nvSpPr>
        <p:spPr/>
        <p:txBody>
          <a:bodyPr/>
          <a:lstStyle/>
          <a:p>
            <a:fld id="{34FA03A8-A899-4F4B-90F4-924AC50DE6BC}" type="slidenum">
              <a:rPr lang="en-US" smtClean="0"/>
              <a:t>138</a:t>
            </a:fld>
            <a:endParaRPr lang="en-US"/>
          </a:p>
        </p:txBody>
      </p:sp>
    </p:spTree>
    <p:extLst>
      <p:ext uri="{BB962C8B-B14F-4D97-AF65-F5344CB8AC3E}">
        <p14:creationId xmlns:p14="http://schemas.microsoft.com/office/powerpoint/2010/main" val="241722897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INVESTIGATIVE REPORT</a:t>
            </a:r>
            <a:endParaRPr lang="en-US" dirty="0"/>
          </a:p>
        </p:txBody>
      </p:sp>
      <p:sp>
        <p:nvSpPr>
          <p:cNvPr id="3" name="Text Placeholder 2"/>
          <p:cNvSpPr>
            <a:spLocks noGrp="1"/>
          </p:cNvSpPr>
          <p:nvPr>
            <p:ph type="body" idx="1"/>
          </p:nvPr>
        </p:nvSpPr>
        <p:spPr/>
        <p:txBody>
          <a:bodyPr/>
          <a:lstStyle/>
          <a:p>
            <a:r>
              <a:rPr lang="en-US" dirty="0" smtClean="0"/>
              <a:t>Presented by Mark Scudder</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313" y="1200150"/>
            <a:ext cx="1595672" cy="15956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p:cNvSpPr>
            <a:spLocks noGrp="1"/>
          </p:cNvSpPr>
          <p:nvPr>
            <p:ph type="sldNum" sz="quarter" idx="10"/>
          </p:nvPr>
        </p:nvSpPr>
        <p:spPr/>
        <p:txBody>
          <a:bodyPr/>
          <a:lstStyle/>
          <a:p>
            <a:fld id="{34FA03A8-A899-4F4B-90F4-924AC50DE6BC}" type="slidenum">
              <a:rPr lang="en-US" smtClean="0"/>
              <a:t>139</a:t>
            </a:fld>
            <a:endParaRPr lang="en-US"/>
          </a:p>
        </p:txBody>
      </p:sp>
    </p:spTree>
    <p:extLst>
      <p:ext uri="{BB962C8B-B14F-4D97-AF65-F5344CB8AC3E}">
        <p14:creationId xmlns:p14="http://schemas.microsoft.com/office/powerpoint/2010/main" val="1122365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 Problems</a:t>
            </a:r>
            <a:endParaRPr lang="en-US" dirty="0"/>
          </a:p>
        </p:txBody>
      </p:sp>
      <p:sp>
        <p:nvSpPr>
          <p:cNvPr id="3" name="Content Placeholder 2"/>
          <p:cNvSpPr>
            <a:spLocks noGrp="1"/>
          </p:cNvSpPr>
          <p:nvPr>
            <p:ph idx="1"/>
          </p:nvPr>
        </p:nvSpPr>
        <p:spPr>
          <a:xfrm>
            <a:off x="76200" y="1200153"/>
            <a:ext cx="8839200" cy="3394472"/>
          </a:xfrm>
        </p:spPr>
        <p:txBody>
          <a:bodyPr>
            <a:normAutofit lnSpcReduction="10000"/>
          </a:bodyPr>
          <a:lstStyle/>
          <a:p>
            <a:pPr marL="342900" lvl="1" indent="0" algn="ctr">
              <a:buNone/>
            </a:pPr>
            <a:r>
              <a:rPr lang="en-US" sz="2700" dirty="0" smtClean="0">
                <a:solidFill>
                  <a:schemeClr val="bg1">
                    <a:lumMod val="85000"/>
                  </a:schemeClr>
                </a:solidFill>
              </a:rPr>
              <a:t>What </a:t>
            </a:r>
            <a:r>
              <a:rPr lang="en-US" sz="2700" dirty="0">
                <a:solidFill>
                  <a:schemeClr val="bg1">
                    <a:lumMod val="85000"/>
                  </a:schemeClr>
                </a:solidFill>
              </a:rPr>
              <a:t>about claims regarding events that occurred before August 14, but whose investigation hasn’t </a:t>
            </a:r>
            <a:r>
              <a:rPr lang="en-US" sz="2700" dirty="0" smtClean="0">
                <a:solidFill>
                  <a:schemeClr val="bg1">
                    <a:lumMod val="85000"/>
                  </a:schemeClr>
                </a:solidFill>
              </a:rPr>
              <a:t>started?</a:t>
            </a:r>
          </a:p>
          <a:p>
            <a:pPr marL="342900" lvl="1" indent="0" algn="ctr">
              <a:buNone/>
            </a:pPr>
            <a:endParaRPr lang="en-US" sz="2700" dirty="0" smtClean="0">
              <a:solidFill>
                <a:schemeClr val="bg1">
                  <a:lumMod val="85000"/>
                </a:schemeClr>
              </a:solidFill>
            </a:endParaRPr>
          </a:p>
          <a:p>
            <a:pPr marL="342900" lvl="1" indent="0" algn="ctr">
              <a:buNone/>
            </a:pPr>
            <a:r>
              <a:rPr lang="en-US" sz="2700" dirty="0" smtClean="0"/>
              <a:t>What if the investigation was started but is not completed by August 14</a:t>
            </a:r>
            <a:r>
              <a:rPr lang="en-US" sz="2700" baseline="30000" dirty="0" smtClean="0"/>
              <a:t>th</a:t>
            </a:r>
            <a:r>
              <a:rPr lang="en-US" sz="2700" dirty="0" smtClean="0"/>
              <a:t>?</a:t>
            </a:r>
          </a:p>
          <a:p>
            <a:pPr marL="342900" lvl="1" indent="0" algn="ctr">
              <a:buNone/>
            </a:pPr>
            <a:endParaRPr lang="en-US" sz="2700" dirty="0">
              <a:solidFill>
                <a:schemeClr val="bg1">
                  <a:lumMod val="85000"/>
                </a:schemeClr>
              </a:solidFill>
            </a:endParaRPr>
          </a:p>
          <a:p>
            <a:pPr marL="342900" lvl="1" indent="0" algn="ctr">
              <a:buNone/>
            </a:pPr>
            <a:r>
              <a:rPr lang="en-US" sz="2700" dirty="0">
                <a:solidFill>
                  <a:schemeClr val="bg1"/>
                </a:solidFill>
              </a:rPr>
              <a:t>What if a case has been resolved but an appeal is initiated after August 14</a:t>
            </a:r>
            <a:r>
              <a:rPr lang="en-US" sz="2700" baseline="30000" dirty="0">
                <a:solidFill>
                  <a:schemeClr val="bg1"/>
                </a:solidFill>
              </a:rPr>
              <a:t>th?</a:t>
            </a:r>
            <a:endParaRPr lang="en-US" sz="2700" dirty="0">
              <a:solidFill>
                <a:schemeClr val="bg1"/>
              </a:solidFill>
            </a:endParaRPr>
          </a:p>
          <a:p>
            <a:pPr marL="342900" lvl="1" indent="0" algn="ctr">
              <a:buNone/>
            </a:pPr>
            <a:endParaRPr lang="en-US" sz="2700" dirty="0" smtClean="0"/>
          </a:p>
        </p:txBody>
      </p:sp>
    </p:spTree>
    <p:extLst>
      <p:ext uri="{BB962C8B-B14F-4D97-AF65-F5344CB8AC3E}">
        <p14:creationId xmlns:p14="http://schemas.microsoft.com/office/powerpoint/2010/main" val="136617809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 Strong Investigative Report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9461"/>
            <a:ext cx="4532026" cy="3015857"/>
          </a:xfrm>
          <a:prstGeom prst="rect">
            <a:avLst/>
          </a:prstGeom>
        </p:spPr>
      </p:pic>
      <p:sp>
        <p:nvSpPr>
          <p:cNvPr id="3" name="Slide Number Placeholder 2"/>
          <p:cNvSpPr>
            <a:spLocks noGrp="1"/>
          </p:cNvSpPr>
          <p:nvPr>
            <p:ph type="sldNum" sz="quarter" idx="10"/>
          </p:nvPr>
        </p:nvSpPr>
        <p:spPr/>
        <p:txBody>
          <a:bodyPr/>
          <a:lstStyle/>
          <a:p>
            <a:fld id="{34FA03A8-A899-4F4B-90F4-924AC50DE6BC}" type="slidenum">
              <a:rPr lang="en-US" smtClean="0"/>
              <a:t>140</a:t>
            </a:fld>
            <a:endParaRPr lang="en-US"/>
          </a:p>
        </p:txBody>
      </p:sp>
    </p:spTree>
    <p:extLst>
      <p:ext uri="{BB962C8B-B14F-4D97-AF65-F5344CB8AC3E}">
        <p14:creationId xmlns:p14="http://schemas.microsoft.com/office/powerpoint/2010/main" val="199265091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 Strong Investigative Report</a:t>
            </a:r>
            <a:endParaRPr lang="en-US" dirty="0"/>
          </a:p>
        </p:txBody>
      </p:sp>
      <p:sp>
        <p:nvSpPr>
          <p:cNvPr id="6" name="Content Placeholder 5"/>
          <p:cNvSpPr>
            <a:spLocks noGrp="1"/>
          </p:cNvSpPr>
          <p:nvPr>
            <p:ph sz="half" idx="2"/>
          </p:nvPr>
        </p:nvSpPr>
        <p:spPr/>
        <p:txBody>
          <a:bodyPr/>
          <a:lstStyle/>
          <a:p>
            <a:pPr marL="0" indent="0" algn="ctr">
              <a:buNone/>
            </a:pPr>
            <a:r>
              <a:rPr lang="en-US" dirty="0" smtClean="0"/>
              <a:t>It’s important to connect ALL of the dots in order to paint a complete picture that fully supports any future conclusions.</a:t>
            </a:r>
          </a:p>
          <a:p>
            <a:pPr marL="0" indent="0" algn="ctr">
              <a:buNone/>
            </a:pPr>
            <a:endParaRPr lang="en-US" dirty="0"/>
          </a:p>
          <a:p>
            <a:pPr marL="0" indent="0" algn="ctr">
              <a:buNone/>
            </a:pPr>
            <a:r>
              <a:rPr lang="en-US" dirty="0" smtClean="0"/>
              <a:t>Keep an eye out for gaps or missing connections in order to produce the strongest investigative report possible.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9461"/>
            <a:ext cx="4532026" cy="3015857"/>
          </a:xfrm>
          <a:prstGeom prst="rect">
            <a:avLst/>
          </a:prstGeom>
        </p:spPr>
      </p:pic>
      <p:sp>
        <p:nvSpPr>
          <p:cNvPr id="3" name="Slide Number Placeholder 2"/>
          <p:cNvSpPr>
            <a:spLocks noGrp="1"/>
          </p:cNvSpPr>
          <p:nvPr>
            <p:ph type="sldNum" sz="quarter" idx="10"/>
          </p:nvPr>
        </p:nvSpPr>
        <p:spPr/>
        <p:txBody>
          <a:bodyPr/>
          <a:lstStyle/>
          <a:p>
            <a:fld id="{34FA03A8-A899-4F4B-90F4-924AC50DE6BC}" type="slidenum">
              <a:rPr lang="en-US" smtClean="0"/>
              <a:t>141</a:t>
            </a:fld>
            <a:endParaRPr lang="en-US"/>
          </a:p>
        </p:txBody>
      </p:sp>
    </p:spTree>
    <p:extLst>
      <p:ext uri="{BB962C8B-B14F-4D97-AF65-F5344CB8AC3E}">
        <p14:creationId xmlns:p14="http://schemas.microsoft.com/office/powerpoint/2010/main" val="415258449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 Strong Investigative Report</a:t>
            </a:r>
            <a:endParaRPr lang="en-US" dirty="0"/>
          </a:p>
        </p:txBody>
      </p:sp>
      <p:sp>
        <p:nvSpPr>
          <p:cNvPr id="5" name="Content Placeholder 4"/>
          <p:cNvSpPr>
            <a:spLocks noGrp="1"/>
          </p:cNvSpPr>
          <p:nvPr>
            <p:ph idx="1"/>
          </p:nvPr>
        </p:nvSpPr>
        <p:spPr/>
        <p:txBody>
          <a:bodyPr/>
          <a:lstStyle/>
          <a:p>
            <a:pPr marL="0" indent="0">
              <a:buNone/>
            </a:pPr>
            <a:r>
              <a:rPr lang="en-US" b="1" dirty="0" smtClean="0"/>
              <a:t>Remember:</a:t>
            </a:r>
          </a:p>
          <a:p>
            <a:pPr lvl="1">
              <a:spcAft>
                <a:spcPts val="1800"/>
              </a:spcAft>
            </a:pPr>
            <a:r>
              <a:rPr lang="en-US" dirty="0" smtClean="0"/>
              <a:t>Don’t forget to outline the procedural steps that have been followed</a:t>
            </a:r>
          </a:p>
          <a:p>
            <a:pPr lvl="1">
              <a:spcAft>
                <a:spcPts val="1800"/>
              </a:spcAft>
            </a:pPr>
            <a:r>
              <a:rPr lang="en-US" dirty="0" smtClean="0"/>
              <a:t>Paint the complete picture with relevant, unbiased evidence</a:t>
            </a:r>
          </a:p>
          <a:p>
            <a:pPr lvl="1"/>
            <a:r>
              <a:rPr lang="en-US" dirty="0" smtClean="0"/>
              <a:t>Write from a point of neutrality</a:t>
            </a:r>
          </a:p>
          <a:p>
            <a:pPr lvl="2">
              <a:spcAft>
                <a:spcPts val="1800"/>
              </a:spcAft>
            </a:pPr>
            <a:r>
              <a:rPr lang="en-US" dirty="0" smtClean="0"/>
              <a:t>Avoid any implications of bias or conflicts</a:t>
            </a:r>
          </a:p>
          <a:p>
            <a:pPr lvl="1">
              <a:spcAft>
                <a:spcPts val="1800"/>
              </a:spcAft>
            </a:pPr>
            <a:r>
              <a:rPr lang="en-US" dirty="0" smtClean="0"/>
              <a:t>Look to the template as a starting point</a:t>
            </a:r>
          </a:p>
        </p:txBody>
      </p:sp>
      <p:sp>
        <p:nvSpPr>
          <p:cNvPr id="3" name="Slide Number Placeholder 2"/>
          <p:cNvSpPr>
            <a:spLocks noGrp="1"/>
          </p:cNvSpPr>
          <p:nvPr>
            <p:ph type="sldNum" sz="quarter" idx="10"/>
          </p:nvPr>
        </p:nvSpPr>
        <p:spPr/>
        <p:txBody>
          <a:bodyPr/>
          <a:lstStyle/>
          <a:p>
            <a:fld id="{34FA03A8-A899-4F4B-90F4-924AC50DE6BC}" type="slidenum">
              <a:rPr lang="en-US" smtClean="0"/>
              <a:t>142</a:t>
            </a:fld>
            <a:endParaRPr lang="en-US"/>
          </a:p>
        </p:txBody>
      </p:sp>
    </p:spTree>
    <p:extLst>
      <p:ext uri="{BB962C8B-B14F-4D97-AF65-F5344CB8AC3E}">
        <p14:creationId xmlns:p14="http://schemas.microsoft.com/office/powerpoint/2010/main" val="339192981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333750"/>
            <a:ext cx="7888287" cy="1021556"/>
          </a:xfrm>
        </p:spPr>
        <p:txBody>
          <a:bodyPr/>
          <a:lstStyle/>
          <a:p>
            <a:pPr algn="ctr"/>
            <a:r>
              <a:rPr lang="en-US" dirty="0" smtClean="0"/>
              <a:t>Questions &amp; discussion</a:t>
            </a:r>
            <a:endParaRPr lang="en-US" dirty="0"/>
          </a:p>
        </p:txBody>
      </p:sp>
      <p:sp>
        <p:nvSpPr>
          <p:cNvPr id="2" name="Slide Number Placeholder 1"/>
          <p:cNvSpPr>
            <a:spLocks noGrp="1"/>
          </p:cNvSpPr>
          <p:nvPr>
            <p:ph type="sldNum" sz="quarter" idx="10"/>
          </p:nvPr>
        </p:nvSpPr>
        <p:spPr/>
        <p:txBody>
          <a:bodyPr/>
          <a:lstStyle/>
          <a:p>
            <a:fld id="{34FA03A8-A899-4F4B-90F4-924AC50DE6BC}" type="slidenum">
              <a:rPr lang="en-US" smtClean="0"/>
              <a:t>143</a:t>
            </a:fld>
            <a:endParaRPr lang="en-US"/>
          </a:p>
        </p:txBody>
      </p:sp>
    </p:spTree>
    <p:extLst>
      <p:ext uri="{BB962C8B-B14F-4D97-AF65-F5344CB8AC3E}">
        <p14:creationId xmlns:p14="http://schemas.microsoft.com/office/powerpoint/2010/main" val="169765192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6" y="2419350"/>
            <a:ext cx="7772400" cy="1102519"/>
          </a:xfrm>
        </p:spPr>
        <p:txBody>
          <a:bodyPr>
            <a:normAutofit/>
          </a:bodyPr>
          <a:lstStyle/>
          <a:p>
            <a:pPr algn="ctr"/>
            <a:r>
              <a:rPr lang="en-US" dirty="0" smtClean="0"/>
              <a:t>Part III:  Hearings, </a:t>
            </a:r>
            <a:br>
              <a:rPr lang="en-US" dirty="0" smtClean="0"/>
            </a:br>
            <a:r>
              <a:rPr lang="en-US" dirty="0" smtClean="0"/>
              <a:t>Determinations, &amp; Appeals</a:t>
            </a:r>
            <a:endParaRPr lang="en-US" sz="2000" dirty="0"/>
          </a:p>
        </p:txBody>
      </p:sp>
      <p:pic>
        <p:nvPicPr>
          <p:cNvPr id="1028" name="Picture 4" descr="Indiana State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819150"/>
            <a:ext cx="2711446" cy="49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866664"/>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5750"/>
            <a:ext cx="8229600" cy="857250"/>
          </a:xfrm>
          <a:prstGeom prst="rect">
            <a:avLst/>
          </a:prstGeom>
        </p:spPr>
        <p:txBody>
          <a:bodyPr/>
          <a:lstStyle>
            <a:lvl1pPr algn="l" defTabSz="685800" rtl="0" eaLnBrk="1" latinLnBrk="0" hangingPunct="1">
              <a:spcBef>
                <a:spcPct val="0"/>
              </a:spcBef>
              <a:buNone/>
              <a:defRPr sz="3300" b="0" i="0" u="none" kern="1200">
                <a:solidFill>
                  <a:srgbClr val="983222"/>
                </a:solidFill>
                <a:latin typeface="+mj-lt"/>
                <a:ea typeface="+mj-ea"/>
                <a:cs typeface="+mj-cs"/>
              </a:defRPr>
            </a:lvl1pPr>
          </a:lstStyle>
          <a:p>
            <a:r>
              <a:rPr lang="en-US" smtClean="0"/>
              <a:t>Discussion Topics:</a:t>
            </a:r>
            <a:endParaRPr lang="en-US" dirty="0"/>
          </a:p>
        </p:txBody>
      </p:sp>
      <p:sp>
        <p:nvSpPr>
          <p:cNvPr id="3" name="Content Placeholder 2"/>
          <p:cNvSpPr txBox="1">
            <a:spLocks/>
          </p:cNvSpPr>
          <p:nvPr/>
        </p:nvSpPr>
        <p:spPr>
          <a:xfrm>
            <a:off x="457200" y="895350"/>
            <a:ext cx="8229600" cy="3394472"/>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smtClean="0"/>
              <a:t>Hearing Procedures</a:t>
            </a:r>
          </a:p>
          <a:p>
            <a:r>
              <a:rPr lang="en-US" dirty="0" smtClean="0"/>
              <a:t>Mock Hearing Scenarios and Evidentiary Issues</a:t>
            </a:r>
          </a:p>
          <a:p>
            <a:pPr lvl="1"/>
            <a:r>
              <a:rPr lang="en-US" dirty="0" smtClean="0"/>
              <a:t>Review of the Investigation Report</a:t>
            </a:r>
          </a:p>
          <a:p>
            <a:pPr lvl="1"/>
            <a:r>
              <a:rPr lang="en-US" dirty="0" smtClean="0"/>
              <a:t>Planning the Hearing</a:t>
            </a:r>
          </a:p>
          <a:p>
            <a:pPr lvl="1"/>
            <a:r>
              <a:rPr lang="en-US" dirty="0" smtClean="0"/>
              <a:t>Evidentiary Issues</a:t>
            </a:r>
          </a:p>
          <a:p>
            <a:r>
              <a:rPr lang="en-US" dirty="0" smtClean="0"/>
              <a:t>Final Determinations and Appeals</a:t>
            </a:r>
          </a:p>
          <a:p>
            <a:r>
              <a:rPr lang="en-US" dirty="0" smtClean="0"/>
              <a:t>Key Takeaways</a:t>
            </a:r>
          </a:p>
        </p:txBody>
      </p:sp>
      <p:sp>
        <p:nvSpPr>
          <p:cNvPr id="4" name="Slide Number Placeholder 3"/>
          <p:cNvSpPr>
            <a:spLocks noGrp="1"/>
          </p:cNvSpPr>
          <p:nvPr>
            <p:ph type="sldNum" sz="quarter" idx="10"/>
          </p:nvPr>
        </p:nvSpPr>
        <p:spPr/>
        <p:txBody>
          <a:bodyPr/>
          <a:lstStyle/>
          <a:p>
            <a:fld id="{34FA03A8-A899-4F4B-90F4-924AC50DE6BC}" type="slidenum">
              <a:rPr lang="en-US" smtClean="0"/>
              <a:t>145</a:t>
            </a:fld>
            <a:endParaRPr lang="en-US"/>
          </a:p>
        </p:txBody>
      </p:sp>
    </p:spTree>
    <p:extLst>
      <p:ext uri="{BB962C8B-B14F-4D97-AF65-F5344CB8AC3E}">
        <p14:creationId xmlns:p14="http://schemas.microsoft.com/office/powerpoint/2010/main" val="233499955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sz="3600" dirty="0" smtClean="0"/>
              <a:t>Hearing Procedures</a:t>
            </a:r>
            <a:r>
              <a:rPr lang="en-US" sz="3200" dirty="0"/>
              <a:t/>
            </a:r>
            <a:br>
              <a:rPr lang="en-US" sz="3200" dirty="0"/>
            </a:br>
            <a:endParaRPr lang="en-US" dirty="0"/>
          </a:p>
        </p:txBody>
      </p:sp>
      <p:sp>
        <p:nvSpPr>
          <p:cNvPr id="11" name="Text Placeholder 10"/>
          <p:cNvSpPr>
            <a:spLocks noGrp="1"/>
          </p:cNvSpPr>
          <p:nvPr>
            <p:ph type="body" idx="1"/>
          </p:nvPr>
        </p:nvSpPr>
        <p:spPr/>
        <p:txBody>
          <a:bodyPr/>
          <a:lstStyle/>
          <a:p>
            <a:r>
              <a:rPr lang="en-US" dirty="0" smtClean="0"/>
              <a:t>Presented by Mark Scudder</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313" y="1200150"/>
            <a:ext cx="1595672" cy="15956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Slide Number Placeholder 1"/>
          <p:cNvSpPr>
            <a:spLocks noGrp="1"/>
          </p:cNvSpPr>
          <p:nvPr>
            <p:ph type="sldNum" sz="quarter" idx="10"/>
          </p:nvPr>
        </p:nvSpPr>
        <p:spPr/>
        <p:txBody>
          <a:bodyPr/>
          <a:lstStyle/>
          <a:p>
            <a:fld id="{34FA03A8-A899-4F4B-90F4-924AC50DE6BC}" type="slidenum">
              <a:rPr lang="en-US" smtClean="0"/>
              <a:t>146</a:t>
            </a:fld>
            <a:endParaRPr lang="en-US"/>
          </a:p>
        </p:txBody>
      </p:sp>
    </p:spTree>
    <p:extLst>
      <p:ext uri="{BB962C8B-B14F-4D97-AF65-F5344CB8AC3E}">
        <p14:creationId xmlns:p14="http://schemas.microsoft.com/office/powerpoint/2010/main" val="380335828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Hearings Topics</a:t>
            </a:r>
            <a:endParaRPr lang="en-US" dirty="0"/>
          </a:p>
        </p:txBody>
      </p:sp>
      <p:sp>
        <p:nvSpPr>
          <p:cNvPr id="3" name="Content Placeholder 2"/>
          <p:cNvSpPr>
            <a:spLocks noGrp="1"/>
          </p:cNvSpPr>
          <p:nvPr>
            <p:ph idx="1"/>
          </p:nvPr>
        </p:nvSpPr>
        <p:spPr/>
        <p:txBody>
          <a:bodyPr/>
          <a:lstStyle/>
          <a:p>
            <a:r>
              <a:rPr lang="en-US" dirty="0" smtClean="0"/>
              <a:t>Big Picture Items</a:t>
            </a:r>
          </a:p>
          <a:p>
            <a:r>
              <a:rPr lang="en-US" dirty="0" smtClean="0"/>
              <a:t>Roles </a:t>
            </a:r>
            <a:r>
              <a:rPr lang="en-US" dirty="0"/>
              <a:t>Within School’s Title IX </a:t>
            </a:r>
            <a:r>
              <a:rPr lang="en-US" dirty="0" smtClean="0"/>
              <a:t>Department</a:t>
            </a:r>
          </a:p>
          <a:p>
            <a:r>
              <a:rPr lang="en-US" dirty="0" smtClean="0"/>
              <a:t>Hearings</a:t>
            </a:r>
          </a:p>
          <a:p>
            <a:r>
              <a:rPr lang="en-US" dirty="0" smtClean="0"/>
              <a:t>Advisors &amp; Cross-Examinations</a:t>
            </a:r>
          </a:p>
          <a:p>
            <a:endParaRPr lang="en-US" dirty="0"/>
          </a:p>
        </p:txBody>
      </p:sp>
      <p:sp>
        <p:nvSpPr>
          <p:cNvPr id="4" name="Slide Number Placeholder 3"/>
          <p:cNvSpPr>
            <a:spLocks noGrp="1"/>
          </p:cNvSpPr>
          <p:nvPr>
            <p:ph type="sldNum" sz="quarter" idx="10"/>
          </p:nvPr>
        </p:nvSpPr>
        <p:spPr/>
        <p:txBody>
          <a:bodyPr/>
          <a:lstStyle/>
          <a:p>
            <a:fld id="{34FA03A8-A899-4F4B-90F4-924AC50DE6BC}" type="slidenum">
              <a:rPr lang="en-US" smtClean="0"/>
              <a:t>147</a:t>
            </a:fld>
            <a:endParaRPr lang="en-US"/>
          </a:p>
        </p:txBody>
      </p:sp>
    </p:spTree>
    <p:extLst>
      <p:ext uri="{BB962C8B-B14F-4D97-AF65-F5344CB8AC3E}">
        <p14:creationId xmlns:p14="http://schemas.microsoft.com/office/powerpoint/2010/main" val="872126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Big Picture Items</a:t>
            </a:r>
            <a:endParaRPr lang="en-US" dirty="0"/>
          </a:p>
        </p:txBody>
      </p:sp>
      <p:sp>
        <p:nvSpPr>
          <p:cNvPr id="3" name="Content Placeholder 2"/>
          <p:cNvSpPr>
            <a:spLocks noGrp="1"/>
          </p:cNvSpPr>
          <p:nvPr>
            <p:ph idx="1"/>
          </p:nvPr>
        </p:nvSpPr>
        <p:spPr/>
        <p:txBody>
          <a:bodyPr/>
          <a:lstStyle/>
          <a:p>
            <a:r>
              <a:rPr lang="en-US" dirty="0" smtClean="0"/>
              <a:t>Both the investigation and hearing processes have gone through significant changes as a consequence of the regulations</a:t>
            </a:r>
          </a:p>
          <a:p>
            <a:r>
              <a:rPr lang="en-US" dirty="0" smtClean="0"/>
              <a:t>Cannot </a:t>
            </a:r>
            <a:r>
              <a:rPr lang="en-US" dirty="0"/>
              <a:t>be discriminatory on the basis of sex and must apply to complainants and respondents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4FA03A8-A899-4F4B-90F4-924AC50DE6BC}" type="slidenum">
              <a:rPr lang="en-US" smtClean="0"/>
              <a:t>148</a:t>
            </a:fld>
            <a:endParaRPr lang="en-US"/>
          </a:p>
        </p:txBody>
      </p:sp>
    </p:spTree>
    <p:extLst>
      <p:ext uri="{BB962C8B-B14F-4D97-AF65-F5344CB8AC3E}">
        <p14:creationId xmlns:p14="http://schemas.microsoft.com/office/powerpoint/2010/main" val="277187093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Roles Within School’s Title IX Department</a:t>
            </a:r>
          </a:p>
        </p:txBody>
      </p:sp>
      <p:sp>
        <p:nvSpPr>
          <p:cNvPr id="3" name="Content Placeholder 2"/>
          <p:cNvSpPr>
            <a:spLocks noGrp="1"/>
          </p:cNvSpPr>
          <p:nvPr>
            <p:ph idx="1"/>
          </p:nvPr>
        </p:nvSpPr>
        <p:spPr/>
        <p:txBody>
          <a:bodyPr>
            <a:normAutofit/>
          </a:bodyPr>
          <a:lstStyle/>
          <a:p>
            <a:r>
              <a:rPr lang="en-US" dirty="0" smtClean="0"/>
              <a:t>Single </a:t>
            </a:r>
            <a:r>
              <a:rPr lang="en-US" dirty="0"/>
              <a:t>investigator model is no longer </a:t>
            </a:r>
            <a:r>
              <a:rPr lang="en-US" dirty="0" smtClean="0"/>
              <a:t>allowed</a:t>
            </a:r>
            <a:endParaRPr lang="en-US" dirty="0"/>
          </a:p>
          <a:p>
            <a:pPr lvl="1"/>
            <a:r>
              <a:rPr lang="en-US" dirty="0" smtClean="0"/>
              <a:t>Investigators and Decision Maker(s) cannot be the same in any given case</a:t>
            </a:r>
          </a:p>
          <a:p>
            <a:r>
              <a:rPr lang="en-US" dirty="0" smtClean="0"/>
              <a:t>All individuals in the case must be unbiased</a:t>
            </a:r>
            <a:endParaRPr lang="en-US" dirty="0"/>
          </a:p>
          <a:p>
            <a:pPr lvl="1"/>
            <a:endParaRPr lang="en-US" dirty="0"/>
          </a:p>
          <a:p>
            <a:pPr marL="0" indent="0">
              <a:buNone/>
            </a:pPr>
            <a:endParaRPr lang="en-US" dirty="0"/>
          </a:p>
          <a:p>
            <a:pPr marL="0" indent="0" algn="ctr">
              <a:buNone/>
            </a:pPr>
            <a:endParaRPr lang="en-US" i="1" dirty="0" smtClean="0">
              <a:solidFill>
                <a:srgbClr val="983222"/>
              </a:solidFill>
            </a:endParaRPr>
          </a:p>
          <a:p>
            <a:pPr marL="0" indent="0" algn="ctr">
              <a:buNone/>
            </a:pPr>
            <a:r>
              <a:rPr lang="en-US" i="1" dirty="0" smtClean="0">
                <a:solidFill>
                  <a:srgbClr val="983222"/>
                </a:solidFill>
              </a:rPr>
              <a:t>This is one area that could result in requiring additional staff!</a:t>
            </a:r>
            <a:endParaRPr lang="en-US" i="1" dirty="0">
              <a:solidFill>
                <a:srgbClr val="983222"/>
              </a:solidFill>
            </a:endParaRPr>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34FA03A8-A899-4F4B-90F4-924AC50DE6BC}" type="slidenum">
              <a:rPr lang="en-US" smtClean="0"/>
              <a:t>149</a:t>
            </a:fld>
            <a:endParaRPr lang="en-US"/>
          </a:p>
        </p:txBody>
      </p:sp>
    </p:spTree>
    <p:extLst>
      <p:ext uri="{BB962C8B-B14F-4D97-AF65-F5344CB8AC3E}">
        <p14:creationId xmlns:p14="http://schemas.microsoft.com/office/powerpoint/2010/main" val="257962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 Problems</a:t>
            </a:r>
            <a:endParaRPr lang="en-US" dirty="0"/>
          </a:p>
        </p:txBody>
      </p:sp>
      <p:sp>
        <p:nvSpPr>
          <p:cNvPr id="3" name="Content Placeholder 2"/>
          <p:cNvSpPr>
            <a:spLocks noGrp="1"/>
          </p:cNvSpPr>
          <p:nvPr>
            <p:ph idx="1"/>
          </p:nvPr>
        </p:nvSpPr>
        <p:spPr>
          <a:xfrm>
            <a:off x="76200" y="1200153"/>
            <a:ext cx="8839200" cy="3394472"/>
          </a:xfrm>
        </p:spPr>
        <p:txBody>
          <a:bodyPr>
            <a:normAutofit lnSpcReduction="10000"/>
          </a:bodyPr>
          <a:lstStyle/>
          <a:p>
            <a:pPr marL="342900" lvl="1" indent="0" algn="ctr">
              <a:buNone/>
            </a:pPr>
            <a:r>
              <a:rPr lang="en-US" sz="2700" dirty="0" smtClean="0">
                <a:solidFill>
                  <a:schemeClr val="bg1">
                    <a:lumMod val="85000"/>
                  </a:schemeClr>
                </a:solidFill>
              </a:rPr>
              <a:t>What </a:t>
            </a:r>
            <a:r>
              <a:rPr lang="en-US" sz="2700" dirty="0">
                <a:solidFill>
                  <a:schemeClr val="bg1">
                    <a:lumMod val="85000"/>
                  </a:schemeClr>
                </a:solidFill>
              </a:rPr>
              <a:t>about claims regarding events that occurred before August 14, but whose investigation hasn’t </a:t>
            </a:r>
            <a:r>
              <a:rPr lang="en-US" sz="2700" dirty="0" smtClean="0">
                <a:solidFill>
                  <a:schemeClr val="bg1">
                    <a:lumMod val="85000"/>
                  </a:schemeClr>
                </a:solidFill>
              </a:rPr>
              <a:t>started?</a:t>
            </a:r>
          </a:p>
          <a:p>
            <a:pPr marL="342900" lvl="1" indent="0" algn="ctr">
              <a:buNone/>
            </a:pPr>
            <a:endParaRPr lang="en-US" sz="2700" dirty="0" smtClean="0">
              <a:solidFill>
                <a:schemeClr val="bg1">
                  <a:lumMod val="85000"/>
                </a:schemeClr>
              </a:solidFill>
            </a:endParaRPr>
          </a:p>
          <a:p>
            <a:pPr marL="342900" lvl="1" indent="0" algn="ctr">
              <a:buNone/>
            </a:pPr>
            <a:r>
              <a:rPr lang="en-US" sz="2700" dirty="0" smtClean="0">
                <a:solidFill>
                  <a:schemeClr val="bg1">
                    <a:lumMod val="85000"/>
                  </a:schemeClr>
                </a:solidFill>
              </a:rPr>
              <a:t>What if the investigation was started but is not completed by August 14</a:t>
            </a:r>
            <a:r>
              <a:rPr lang="en-US" sz="2700" baseline="30000" dirty="0" smtClean="0">
                <a:solidFill>
                  <a:schemeClr val="bg1">
                    <a:lumMod val="85000"/>
                  </a:schemeClr>
                </a:solidFill>
              </a:rPr>
              <a:t>th</a:t>
            </a:r>
            <a:r>
              <a:rPr lang="en-US" sz="2700" dirty="0" smtClean="0">
                <a:solidFill>
                  <a:schemeClr val="bg1">
                    <a:lumMod val="85000"/>
                  </a:schemeClr>
                </a:solidFill>
              </a:rPr>
              <a:t>?</a:t>
            </a:r>
          </a:p>
          <a:p>
            <a:pPr marL="342900" lvl="1" indent="0" algn="ctr">
              <a:buNone/>
            </a:pPr>
            <a:endParaRPr lang="en-US" sz="2700" dirty="0" smtClean="0">
              <a:solidFill>
                <a:schemeClr val="bg1">
                  <a:lumMod val="85000"/>
                </a:schemeClr>
              </a:solidFill>
            </a:endParaRPr>
          </a:p>
          <a:p>
            <a:pPr marL="342900" lvl="1" indent="0" algn="ctr">
              <a:buNone/>
            </a:pPr>
            <a:r>
              <a:rPr lang="en-US" sz="2700" dirty="0" smtClean="0"/>
              <a:t>What if a case has been resolved but an appeal is initiated after August 14</a:t>
            </a:r>
            <a:r>
              <a:rPr lang="en-US" sz="2700" baseline="30000" dirty="0" smtClean="0"/>
              <a:t>th?</a:t>
            </a:r>
            <a:endParaRPr lang="en-US" sz="2700" dirty="0"/>
          </a:p>
        </p:txBody>
      </p:sp>
    </p:spTree>
    <p:extLst>
      <p:ext uri="{BB962C8B-B14F-4D97-AF65-F5344CB8AC3E}">
        <p14:creationId xmlns:p14="http://schemas.microsoft.com/office/powerpoint/2010/main" val="3028884541"/>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Hearings</a:t>
            </a:r>
            <a:endParaRPr lang="en-US" dirty="0"/>
          </a:p>
        </p:txBody>
      </p:sp>
      <p:sp>
        <p:nvSpPr>
          <p:cNvPr id="3" name="Content Placeholder 2"/>
          <p:cNvSpPr>
            <a:spLocks noGrp="1"/>
          </p:cNvSpPr>
          <p:nvPr>
            <p:ph idx="1"/>
          </p:nvPr>
        </p:nvSpPr>
        <p:spPr/>
        <p:txBody>
          <a:bodyPr>
            <a:normAutofit/>
          </a:bodyPr>
          <a:lstStyle/>
          <a:p>
            <a:r>
              <a:rPr lang="en-US" dirty="0" smtClean="0"/>
              <a:t>Hearings are now </a:t>
            </a:r>
            <a:r>
              <a:rPr lang="en-US" i="1" u="sng" dirty="0" smtClean="0"/>
              <a:t>mandatory</a:t>
            </a:r>
            <a:r>
              <a:rPr lang="en-US" dirty="0" smtClean="0"/>
              <a:t> for all post-secondary schools</a:t>
            </a:r>
          </a:p>
          <a:p>
            <a:r>
              <a:rPr lang="en-US" dirty="0" smtClean="0"/>
              <a:t>Must be conducted live with both parties able to simultaneously see and hear each other</a:t>
            </a:r>
            <a:endParaRPr lang="en-US" dirty="0"/>
          </a:p>
          <a:p>
            <a:pPr lvl="1"/>
            <a:r>
              <a:rPr lang="en-US" dirty="0" smtClean="0"/>
              <a:t>If requested by either party, the hearing can be conducted in separate rooms with technology to enable this requirement</a:t>
            </a:r>
          </a:p>
          <a:p>
            <a:pPr lvl="1"/>
            <a:r>
              <a:rPr lang="en-US" dirty="0" smtClean="0"/>
              <a:t>Can also be done virtually</a:t>
            </a:r>
          </a:p>
          <a:p>
            <a:pPr lvl="1"/>
            <a:endParaRPr lang="en-US" dirty="0"/>
          </a:p>
          <a:p>
            <a:pPr marL="0" indent="0">
              <a:buNone/>
            </a:pPr>
            <a:endParaRPr lang="en-US" dirty="0" smtClean="0"/>
          </a:p>
        </p:txBody>
      </p:sp>
      <p:sp>
        <p:nvSpPr>
          <p:cNvPr id="4" name="Slide Number Placeholder 3"/>
          <p:cNvSpPr>
            <a:spLocks noGrp="1"/>
          </p:cNvSpPr>
          <p:nvPr>
            <p:ph type="sldNum" sz="quarter" idx="10"/>
          </p:nvPr>
        </p:nvSpPr>
        <p:spPr/>
        <p:txBody>
          <a:bodyPr/>
          <a:lstStyle/>
          <a:p>
            <a:fld id="{34FA03A8-A899-4F4B-90F4-924AC50DE6BC}" type="slidenum">
              <a:rPr lang="en-US" smtClean="0"/>
              <a:t>150</a:t>
            </a:fld>
            <a:endParaRPr lang="en-US"/>
          </a:p>
        </p:txBody>
      </p:sp>
    </p:spTree>
    <p:extLst>
      <p:ext uri="{BB962C8B-B14F-4D97-AF65-F5344CB8AC3E}">
        <p14:creationId xmlns:p14="http://schemas.microsoft.com/office/powerpoint/2010/main" val="49976057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Hearings</a:t>
            </a:r>
            <a:endParaRPr lang="en-US" dirty="0"/>
          </a:p>
        </p:txBody>
      </p:sp>
      <p:sp>
        <p:nvSpPr>
          <p:cNvPr id="3" name="Content Placeholder 2"/>
          <p:cNvSpPr>
            <a:spLocks noGrp="1"/>
          </p:cNvSpPr>
          <p:nvPr>
            <p:ph idx="1"/>
          </p:nvPr>
        </p:nvSpPr>
        <p:spPr/>
        <p:txBody>
          <a:bodyPr>
            <a:normAutofit/>
          </a:bodyPr>
          <a:lstStyle/>
          <a:p>
            <a:r>
              <a:rPr lang="en-US" dirty="0" smtClean="0"/>
              <a:t>Recordings of the hearings must be available for all parties to inspect and review</a:t>
            </a:r>
          </a:p>
          <a:p>
            <a:pPr lvl="1"/>
            <a:r>
              <a:rPr lang="en-US" dirty="0" smtClean="0"/>
              <a:t>Audio</a:t>
            </a:r>
          </a:p>
          <a:p>
            <a:pPr lvl="1"/>
            <a:r>
              <a:rPr lang="en-US" dirty="0" smtClean="0"/>
              <a:t>Audiovisual</a:t>
            </a:r>
          </a:p>
          <a:p>
            <a:pPr lvl="1"/>
            <a:r>
              <a:rPr lang="en-US" dirty="0" smtClean="0"/>
              <a:t>Transcript</a:t>
            </a:r>
          </a:p>
          <a:p>
            <a:pPr lvl="1"/>
            <a:endParaRPr lang="en-US" dirty="0"/>
          </a:p>
          <a:p>
            <a:pPr marL="342900" lvl="1" indent="0">
              <a:buNone/>
            </a:pPr>
            <a:endParaRPr lang="en-US" dirty="0" smtClean="0"/>
          </a:p>
        </p:txBody>
      </p:sp>
      <p:sp>
        <p:nvSpPr>
          <p:cNvPr id="4" name="Slide Number Placeholder 3"/>
          <p:cNvSpPr>
            <a:spLocks noGrp="1"/>
          </p:cNvSpPr>
          <p:nvPr>
            <p:ph type="sldNum" sz="quarter" idx="10"/>
          </p:nvPr>
        </p:nvSpPr>
        <p:spPr/>
        <p:txBody>
          <a:bodyPr/>
          <a:lstStyle/>
          <a:p>
            <a:fld id="{34FA03A8-A899-4F4B-90F4-924AC50DE6BC}" type="slidenum">
              <a:rPr lang="en-US" smtClean="0"/>
              <a:t>151</a:t>
            </a:fld>
            <a:endParaRPr lang="en-US"/>
          </a:p>
        </p:txBody>
      </p:sp>
    </p:spTree>
    <p:extLst>
      <p:ext uri="{BB962C8B-B14F-4D97-AF65-F5344CB8AC3E}">
        <p14:creationId xmlns:p14="http://schemas.microsoft.com/office/powerpoint/2010/main" val="404632918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Hearing Procedure</a:t>
            </a:r>
            <a:endParaRPr lang="en-US" dirty="0"/>
          </a:p>
        </p:txBody>
      </p:sp>
      <p:sp>
        <p:nvSpPr>
          <p:cNvPr id="3" name="Content Placeholder 2"/>
          <p:cNvSpPr>
            <a:spLocks noGrp="1"/>
          </p:cNvSpPr>
          <p:nvPr>
            <p:ph idx="1"/>
          </p:nvPr>
        </p:nvSpPr>
        <p:spPr/>
        <p:txBody>
          <a:bodyPr>
            <a:normAutofit/>
          </a:bodyPr>
          <a:lstStyle/>
          <a:p>
            <a:r>
              <a:rPr lang="en-US" dirty="0" smtClean="0"/>
              <a:t>Opening statements?</a:t>
            </a:r>
          </a:p>
          <a:p>
            <a:endParaRPr lang="en-US" dirty="0" smtClean="0"/>
          </a:p>
          <a:p>
            <a:r>
              <a:rPr lang="en-US" dirty="0" smtClean="0"/>
              <a:t>Order of witnesses?</a:t>
            </a:r>
          </a:p>
          <a:p>
            <a:endParaRPr lang="en-US" dirty="0" smtClean="0"/>
          </a:p>
          <a:p>
            <a:r>
              <a:rPr lang="en-US" dirty="0" smtClean="0"/>
              <a:t>Questions from the hearing officer?</a:t>
            </a:r>
          </a:p>
          <a:p>
            <a:endParaRPr lang="en-US" dirty="0" smtClean="0"/>
          </a:p>
          <a:p>
            <a:r>
              <a:rPr lang="en-US" dirty="0" smtClean="0"/>
              <a:t>Closing statements?</a:t>
            </a:r>
            <a:endParaRPr lang="en-US" dirty="0"/>
          </a:p>
          <a:p>
            <a:pPr marL="342900" lvl="1" indent="0">
              <a:buNone/>
            </a:pPr>
            <a:endParaRPr lang="en-US" dirty="0" smtClean="0"/>
          </a:p>
        </p:txBody>
      </p:sp>
      <p:sp>
        <p:nvSpPr>
          <p:cNvPr id="4" name="Slide Number Placeholder 3"/>
          <p:cNvSpPr>
            <a:spLocks noGrp="1"/>
          </p:cNvSpPr>
          <p:nvPr>
            <p:ph type="sldNum" sz="quarter" idx="10"/>
          </p:nvPr>
        </p:nvSpPr>
        <p:spPr/>
        <p:txBody>
          <a:bodyPr/>
          <a:lstStyle/>
          <a:p>
            <a:fld id="{34FA03A8-A899-4F4B-90F4-924AC50DE6BC}" type="slidenum">
              <a:rPr lang="en-US" smtClean="0"/>
              <a:t>152</a:t>
            </a:fld>
            <a:endParaRPr lang="en-US"/>
          </a:p>
        </p:txBody>
      </p:sp>
    </p:spTree>
    <p:extLst>
      <p:ext uri="{BB962C8B-B14F-4D97-AF65-F5344CB8AC3E}">
        <p14:creationId xmlns:p14="http://schemas.microsoft.com/office/powerpoint/2010/main" val="1783657291"/>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Advisors &amp; Cross-Examinations </a:t>
            </a:r>
            <a:endParaRPr lang="en-US" dirty="0"/>
          </a:p>
        </p:txBody>
      </p:sp>
      <p:sp>
        <p:nvSpPr>
          <p:cNvPr id="3" name="Content Placeholder 2"/>
          <p:cNvSpPr>
            <a:spLocks noGrp="1"/>
          </p:cNvSpPr>
          <p:nvPr>
            <p:ph idx="1"/>
          </p:nvPr>
        </p:nvSpPr>
        <p:spPr/>
        <p:txBody>
          <a:bodyPr/>
          <a:lstStyle/>
          <a:p>
            <a:r>
              <a:rPr lang="en-US" dirty="0" smtClean="0"/>
              <a:t>Cross-examinations are now allowed by regulation</a:t>
            </a:r>
          </a:p>
          <a:p>
            <a:r>
              <a:rPr lang="en-US" dirty="0" smtClean="0"/>
              <a:t>Parties can </a:t>
            </a:r>
            <a:r>
              <a:rPr lang="en-US" i="1" u="sng" dirty="0" smtClean="0"/>
              <a:t>not</a:t>
            </a:r>
            <a:r>
              <a:rPr lang="en-US" dirty="0" smtClean="0"/>
              <a:t> directly cross-examine each other</a:t>
            </a:r>
          </a:p>
          <a:p>
            <a:pPr lvl="1"/>
            <a:r>
              <a:rPr lang="en-US" dirty="0" smtClean="0"/>
              <a:t>Questions must be asked by a party’s advisor or attorney</a:t>
            </a:r>
          </a:p>
          <a:p>
            <a:r>
              <a:rPr lang="en-US" dirty="0" smtClean="0"/>
              <a:t>Schools must provide an advisor for the purpose of cross-examinations if parties do not have one</a:t>
            </a:r>
          </a:p>
          <a:p>
            <a:pPr lvl="1"/>
            <a:r>
              <a:rPr lang="en-US" dirty="0" smtClean="0"/>
              <a:t>Does not have to be a lawyer</a:t>
            </a:r>
          </a:p>
          <a:p>
            <a:pPr lvl="1"/>
            <a:endParaRPr lang="en-US" dirty="0" smtClean="0"/>
          </a:p>
          <a:p>
            <a:pPr marL="0" indent="0" algn="ctr">
              <a:buNone/>
            </a:pPr>
            <a:r>
              <a:rPr lang="en-US" i="1" dirty="0" smtClean="0">
                <a:solidFill>
                  <a:srgbClr val="983222"/>
                </a:solidFill>
              </a:rPr>
              <a:t>This is another area that may result in requiring additional staff!</a:t>
            </a:r>
            <a:endParaRPr lang="en-US" i="1" dirty="0">
              <a:solidFill>
                <a:srgbClr val="983222"/>
              </a:solidFill>
            </a:endParaRPr>
          </a:p>
        </p:txBody>
      </p:sp>
      <p:sp>
        <p:nvSpPr>
          <p:cNvPr id="4" name="Slide Number Placeholder 3"/>
          <p:cNvSpPr>
            <a:spLocks noGrp="1"/>
          </p:cNvSpPr>
          <p:nvPr>
            <p:ph type="sldNum" sz="quarter" idx="10"/>
          </p:nvPr>
        </p:nvSpPr>
        <p:spPr/>
        <p:txBody>
          <a:bodyPr/>
          <a:lstStyle/>
          <a:p>
            <a:fld id="{34FA03A8-A899-4F4B-90F4-924AC50DE6BC}" type="slidenum">
              <a:rPr lang="en-US" smtClean="0"/>
              <a:t>153</a:t>
            </a:fld>
            <a:endParaRPr lang="en-US"/>
          </a:p>
        </p:txBody>
      </p:sp>
    </p:spTree>
    <p:extLst>
      <p:ext uri="{BB962C8B-B14F-4D97-AF65-F5344CB8AC3E}">
        <p14:creationId xmlns:p14="http://schemas.microsoft.com/office/powerpoint/2010/main" val="26818972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Advisors &amp; Cross-Examinations </a:t>
            </a:r>
            <a:endParaRPr lang="en-US" dirty="0"/>
          </a:p>
        </p:txBody>
      </p:sp>
      <p:sp>
        <p:nvSpPr>
          <p:cNvPr id="3" name="Content Placeholder 2"/>
          <p:cNvSpPr>
            <a:spLocks noGrp="1"/>
          </p:cNvSpPr>
          <p:nvPr>
            <p:ph idx="1"/>
          </p:nvPr>
        </p:nvSpPr>
        <p:spPr/>
        <p:txBody>
          <a:bodyPr>
            <a:normAutofit lnSpcReduction="10000"/>
          </a:bodyPr>
          <a:lstStyle/>
          <a:p>
            <a:r>
              <a:rPr lang="en-US" dirty="0" smtClean="0"/>
              <a:t>Questions must be relevant before the party or witness provides an answer</a:t>
            </a:r>
          </a:p>
          <a:p>
            <a:r>
              <a:rPr lang="en-US" dirty="0" smtClean="0"/>
              <a:t>Relevance is not defined within the regulations</a:t>
            </a:r>
          </a:p>
          <a:p>
            <a:r>
              <a:rPr lang="en-US" dirty="0" smtClean="0"/>
              <a:t>Questions regarding prior sexual history are only allowed when:</a:t>
            </a:r>
          </a:p>
          <a:p>
            <a:pPr lvl="1"/>
            <a:r>
              <a:rPr lang="en-US" sz="2200" dirty="0" smtClean="0"/>
              <a:t>Such </a:t>
            </a:r>
            <a:r>
              <a:rPr lang="en-US" sz="2200" dirty="0"/>
              <a:t>information is offered to prove someone other than the </a:t>
            </a:r>
            <a:r>
              <a:rPr lang="en-US" sz="2200" dirty="0" smtClean="0"/>
              <a:t>respondent committed </a:t>
            </a:r>
            <a:r>
              <a:rPr lang="en-US" sz="2200" dirty="0"/>
              <a:t>the sexual </a:t>
            </a:r>
            <a:r>
              <a:rPr lang="en-US" sz="2200" dirty="0" smtClean="0"/>
              <a:t>harassment, or:</a:t>
            </a:r>
            <a:endParaRPr lang="en-US" sz="2200" dirty="0"/>
          </a:p>
          <a:p>
            <a:pPr lvl="1"/>
            <a:r>
              <a:rPr lang="en-US" sz="2200" dirty="0"/>
              <a:t>P</a:t>
            </a:r>
            <a:r>
              <a:rPr lang="en-US" sz="2200" dirty="0" smtClean="0"/>
              <a:t>rior </a:t>
            </a:r>
            <a:r>
              <a:rPr lang="en-US" sz="2200" dirty="0"/>
              <a:t>sexual behavior between the parties offered as proof that there was consent</a:t>
            </a:r>
          </a:p>
          <a:p>
            <a:pPr lvl="1"/>
            <a:endParaRPr lang="en-US" dirty="0"/>
          </a:p>
        </p:txBody>
      </p:sp>
      <p:sp>
        <p:nvSpPr>
          <p:cNvPr id="4" name="Slide Number Placeholder 3"/>
          <p:cNvSpPr>
            <a:spLocks noGrp="1"/>
          </p:cNvSpPr>
          <p:nvPr>
            <p:ph type="sldNum" sz="quarter" idx="10"/>
          </p:nvPr>
        </p:nvSpPr>
        <p:spPr/>
        <p:txBody>
          <a:bodyPr/>
          <a:lstStyle/>
          <a:p>
            <a:fld id="{34FA03A8-A899-4F4B-90F4-924AC50DE6BC}" type="slidenum">
              <a:rPr lang="en-US" smtClean="0"/>
              <a:t>154</a:t>
            </a:fld>
            <a:endParaRPr lang="en-US"/>
          </a:p>
        </p:txBody>
      </p:sp>
    </p:spTree>
    <p:extLst>
      <p:ext uri="{BB962C8B-B14F-4D97-AF65-F5344CB8AC3E}">
        <p14:creationId xmlns:p14="http://schemas.microsoft.com/office/powerpoint/2010/main" val="174451131"/>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on Advisor’s Role</a:t>
            </a:r>
            <a:endParaRPr lang="en-US" dirty="0"/>
          </a:p>
        </p:txBody>
      </p:sp>
      <p:sp>
        <p:nvSpPr>
          <p:cNvPr id="3" name="Content Placeholder 2"/>
          <p:cNvSpPr>
            <a:spLocks noGrp="1"/>
          </p:cNvSpPr>
          <p:nvPr>
            <p:ph idx="1"/>
          </p:nvPr>
        </p:nvSpPr>
        <p:spPr/>
        <p:txBody>
          <a:bodyPr/>
          <a:lstStyle/>
          <a:p>
            <a:r>
              <a:rPr lang="en-US" dirty="0" smtClean="0"/>
              <a:t>Advisors must be allowed to cross-examine and question witnesses</a:t>
            </a:r>
          </a:p>
          <a:p>
            <a:r>
              <a:rPr lang="en-US" dirty="0" smtClean="0"/>
              <a:t>Any other restrictions are allowed, but must be applied equally to all parties</a:t>
            </a:r>
            <a:endParaRPr lang="en-US" dirty="0"/>
          </a:p>
        </p:txBody>
      </p:sp>
      <p:sp>
        <p:nvSpPr>
          <p:cNvPr id="4" name="Slide Number Placeholder 3"/>
          <p:cNvSpPr>
            <a:spLocks noGrp="1"/>
          </p:cNvSpPr>
          <p:nvPr>
            <p:ph type="sldNum" sz="quarter" idx="10"/>
          </p:nvPr>
        </p:nvSpPr>
        <p:spPr/>
        <p:txBody>
          <a:bodyPr/>
          <a:lstStyle/>
          <a:p>
            <a:fld id="{34FA03A8-A899-4F4B-90F4-924AC50DE6BC}" type="slidenum">
              <a:rPr lang="en-US" smtClean="0"/>
              <a:t>155</a:t>
            </a:fld>
            <a:endParaRPr lang="en-US"/>
          </a:p>
        </p:txBody>
      </p:sp>
    </p:spTree>
    <p:extLst>
      <p:ext uri="{BB962C8B-B14F-4D97-AF65-F5344CB8AC3E}">
        <p14:creationId xmlns:p14="http://schemas.microsoft.com/office/powerpoint/2010/main" val="343413833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426" y="3455773"/>
            <a:ext cx="7772400" cy="1021556"/>
          </a:xfrm>
        </p:spPr>
        <p:txBody>
          <a:bodyPr>
            <a:normAutofit/>
          </a:bodyPr>
          <a:lstStyle/>
          <a:p>
            <a:r>
              <a:rPr lang="en-US" dirty="0" smtClean="0"/>
              <a:t>Mock HEARING scenarios / </a:t>
            </a:r>
            <a:br>
              <a:rPr lang="en-US" dirty="0" smtClean="0"/>
            </a:br>
            <a:r>
              <a:rPr lang="en-US" dirty="0" smtClean="0"/>
              <a:t>evidentiary issues</a:t>
            </a:r>
            <a:endParaRPr lang="en-US" dirty="0"/>
          </a:p>
        </p:txBody>
      </p:sp>
      <p:pic>
        <p:nvPicPr>
          <p:cNvPr id="3" name="Picture 2"/>
          <p:cNvPicPr>
            <a:picLocks noChangeAspect="1"/>
          </p:cNvPicPr>
          <p:nvPr/>
        </p:nvPicPr>
        <p:blipFill>
          <a:blip r:embed="rId2"/>
          <a:stretch>
            <a:fillRect/>
          </a:stretch>
        </p:blipFill>
        <p:spPr>
          <a:xfrm>
            <a:off x="762000" y="895350"/>
            <a:ext cx="2286198" cy="2292295"/>
          </a:xfrm>
          <a:prstGeom prst="rect">
            <a:avLst/>
          </a:prstGeom>
        </p:spPr>
      </p:pic>
      <p:pic>
        <p:nvPicPr>
          <p:cNvPr id="4" name="Picture 3"/>
          <p:cNvPicPr>
            <a:picLocks noChangeAspect="1"/>
          </p:cNvPicPr>
          <p:nvPr/>
        </p:nvPicPr>
        <p:blipFill>
          <a:blip r:embed="rId3"/>
          <a:stretch>
            <a:fillRect/>
          </a:stretch>
        </p:blipFill>
        <p:spPr>
          <a:xfrm>
            <a:off x="838200" y="2419350"/>
            <a:ext cx="7797460" cy="1188823"/>
          </a:xfrm>
          <a:prstGeom prst="rect">
            <a:avLst/>
          </a:prstGeom>
        </p:spPr>
      </p:pic>
      <p:sp>
        <p:nvSpPr>
          <p:cNvPr id="5" name="Slide Number Placeholder 4"/>
          <p:cNvSpPr>
            <a:spLocks noGrp="1"/>
          </p:cNvSpPr>
          <p:nvPr>
            <p:ph type="sldNum" sz="quarter" idx="10"/>
          </p:nvPr>
        </p:nvSpPr>
        <p:spPr/>
        <p:txBody>
          <a:bodyPr/>
          <a:lstStyle/>
          <a:p>
            <a:fld id="{34FA03A8-A899-4F4B-90F4-924AC50DE6BC}" type="slidenum">
              <a:rPr lang="en-US" smtClean="0"/>
              <a:t>156</a:t>
            </a:fld>
            <a:endParaRPr lang="en-US"/>
          </a:p>
        </p:txBody>
      </p:sp>
    </p:spTree>
    <p:extLst>
      <p:ext uri="{BB962C8B-B14F-4D97-AF65-F5344CB8AC3E}">
        <p14:creationId xmlns:p14="http://schemas.microsoft.com/office/powerpoint/2010/main" val="2824899436"/>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Scenario </a:t>
            </a:r>
            <a:endParaRPr lang="en-US" dirty="0"/>
          </a:p>
        </p:txBody>
      </p:sp>
      <p:sp>
        <p:nvSpPr>
          <p:cNvPr id="5" name="Content Placeholder 4"/>
          <p:cNvSpPr>
            <a:spLocks noGrp="1"/>
          </p:cNvSpPr>
          <p:nvPr>
            <p:ph idx="1"/>
          </p:nvPr>
        </p:nvSpPr>
        <p:spPr/>
        <p:txBody>
          <a:bodyPr/>
          <a:lstStyle/>
          <a:p>
            <a:r>
              <a:rPr lang="en-US" dirty="0" smtClean="0"/>
              <a:t>Scenario to illustrate some key concepts</a:t>
            </a:r>
          </a:p>
          <a:p>
            <a:endParaRPr lang="en-US" dirty="0"/>
          </a:p>
          <a:p>
            <a:endParaRPr lang="en-US" dirty="0" smtClean="0"/>
          </a:p>
        </p:txBody>
      </p:sp>
      <p:sp>
        <p:nvSpPr>
          <p:cNvPr id="2" name="Slide Number Placeholder 1"/>
          <p:cNvSpPr>
            <a:spLocks noGrp="1"/>
          </p:cNvSpPr>
          <p:nvPr>
            <p:ph type="sldNum" sz="quarter" idx="10"/>
          </p:nvPr>
        </p:nvSpPr>
        <p:spPr/>
        <p:txBody>
          <a:bodyPr/>
          <a:lstStyle/>
          <a:p>
            <a:fld id="{34FA03A8-A899-4F4B-90F4-924AC50DE6BC}" type="slidenum">
              <a:rPr lang="en-US" smtClean="0"/>
              <a:t>157</a:t>
            </a:fld>
            <a:endParaRPr lang="en-US"/>
          </a:p>
        </p:txBody>
      </p:sp>
    </p:spTree>
    <p:extLst>
      <p:ext uri="{BB962C8B-B14F-4D97-AF65-F5344CB8AC3E}">
        <p14:creationId xmlns:p14="http://schemas.microsoft.com/office/powerpoint/2010/main" val="1467119600"/>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Starting the Hearing</a:t>
            </a:r>
            <a:endParaRPr lang="en-US" dirty="0"/>
          </a:p>
        </p:txBody>
      </p:sp>
      <p:sp>
        <p:nvSpPr>
          <p:cNvPr id="5" name="Content Placeholder 4"/>
          <p:cNvSpPr>
            <a:spLocks noGrp="1"/>
          </p:cNvSpPr>
          <p:nvPr>
            <p:ph idx="1"/>
          </p:nvPr>
        </p:nvSpPr>
        <p:spPr/>
        <p:txBody>
          <a:bodyPr/>
          <a:lstStyle/>
          <a:p>
            <a:r>
              <a:rPr lang="en-US" dirty="0" smtClean="0"/>
              <a:t>Proceedings must be equitable </a:t>
            </a:r>
            <a:r>
              <a:rPr lang="en-US" dirty="0"/>
              <a:t>and governed by consistent procedures </a:t>
            </a:r>
            <a:endParaRPr lang="en-US" dirty="0" smtClean="0"/>
          </a:p>
          <a:p>
            <a:r>
              <a:rPr lang="en-US" dirty="0" smtClean="0"/>
              <a:t>Opening </a:t>
            </a:r>
            <a:r>
              <a:rPr lang="en-US" dirty="0"/>
              <a:t>s</a:t>
            </a:r>
            <a:r>
              <a:rPr lang="en-US" dirty="0" smtClean="0"/>
              <a:t>tatements discretionary </a:t>
            </a:r>
          </a:p>
          <a:p>
            <a:pPr lvl="1"/>
            <a:r>
              <a:rPr lang="en-US" dirty="0" smtClean="0"/>
              <a:t>Time limit?</a:t>
            </a:r>
          </a:p>
          <a:p>
            <a:pPr lvl="1"/>
            <a:r>
              <a:rPr lang="en-US" dirty="0" smtClean="0"/>
              <a:t>Party versus advisor? </a:t>
            </a:r>
          </a:p>
          <a:p>
            <a:pPr lvl="1"/>
            <a:r>
              <a:rPr lang="en-US" dirty="0" smtClean="0"/>
              <a:t>Excluded entirely?</a:t>
            </a:r>
            <a:endParaRPr lang="en-US" dirty="0"/>
          </a:p>
          <a:p>
            <a:endParaRPr lang="en-US" dirty="0" smtClean="0"/>
          </a:p>
        </p:txBody>
      </p:sp>
      <p:sp>
        <p:nvSpPr>
          <p:cNvPr id="2" name="Slide Number Placeholder 1"/>
          <p:cNvSpPr>
            <a:spLocks noGrp="1"/>
          </p:cNvSpPr>
          <p:nvPr>
            <p:ph type="sldNum" sz="quarter" idx="10"/>
          </p:nvPr>
        </p:nvSpPr>
        <p:spPr/>
        <p:txBody>
          <a:bodyPr/>
          <a:lstStyle/>
          <a:p>
            <a:fld id="{34FA03A8-A899-4F4B-90F4-924AC50DE6BC}" type="slidenum">
              <a:rPr lang="en-US" smtClean="0"/>
              <a:t>158</a:t>
            </a:fld>
            <a:endParaRPr lang="en-US"/>
          </a:p>
        </p:txBody>
      </p:sp>
    </p:spTree>
    <p:extLst>
      <p:ext uri="{BB962C8B-B14F-4D97-AF65-F5344CB8AC3E}">
        <p14:creationId xmlns:p14="http://schemas.microsoft.com/office/powerpoint/2010/main" val="2002143141"/>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88" y="209550"/>
            <a:ext cx="8229600" cy="857250"/>
          </a:xfrm>
        </p:spPr>
        <p:txBody>
          <a:bodyPr/>
          <a:lstStyle/>
          <a:p>
            <a:r>
              <a:rPr lang="en-US" dirty="0" smtClean="0"/>
              <a:t>Direct Examination of Complainant (Sophia)</a:t>
            </a:r>
            <a:endParaRPr lang="en-US" dirty="0"/>
          </a:p>
        </p:txBody>
      </p:sp>
      <p:sp>
        <p:nvSpPr>
          <p:cNvPr id="6" name="Slide Number Placeholder 5"/>
          <p:cNvSpPr>
            <a:spLocks noGrp="1"/>
          </p:cNvSpPr>
          <p:nvPr>
            <p:ph type="sldNum" sz="quarter" idx="10"/>
          </p:nvPr>
        </p:nvSpPr>
        <p:spPr/>
        <p:txBody>
          <a:bodyPr/>
          <a:lstStyle/>
          <a:p>
            <a:fld id="{34FA03A8-A899-4F4B-90F4-924AC50DE6BC}" type="slidenum">
              <a:rPr lang="en-US" smtClean="0"/>
              <a:t>159</a:t>
            </a:fld>
            <a:endParaRPr lang="en-US"/>
          </a:p>
        </p:txBody>
      </p:sp>
    </p:spTree>
    <p:extLst>
      <p:ext uri="{BB962C8B-B14F-4D97-AF65-F5344CB8AC3E}">
        <p14:creationId xmlns:p14="http://schemas.microsoft.com/office/powerpoint/2010/main" val="3443036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Clarification</a:t>
            </a:r>
            <a:endParaRPr lang="en-US" dirty="0"/>
          </a:p>
        </p:txBody>
      </p:sp>
      <p:sp>
        <p:nvSpPr>
          <p:cNvPr id="3" name="Content Placeholder 2"/>
          <p:cNvSpPr>
            <a:spLocks noGrp="1"/>
          </p:cNvSpPr>
          <p:nvPr>
            <p:ph idx="1"/>
          </p:nvPr>
        </p:nvSpPr>
        <p:spPr>
          <a:xfrm>
            <a:off x="76200" y="1200153"/>
            <a:ext cx="8839200" cy="3394472"/>
          </a:xfrm>
        </p:spPr>
        <p:txBody>
          <a:bodyPr>
            <a:normAutofit lnSpcReduction="10000"/>
          </a:bodyPr>
          <a:lstStyle/>
          <a:p>
            <a:pPr marL="342900" lvl="1" indent="0">
              <a:buNone/>
            </a:pPr>
            <a:r>
              <a:rPr lang="en-US" sz="1800" dirty="0" smtClean="0"/>
              <a:t>Does the Title </a:t>
            </a:r>
            <a:r>
              <a:rPr lang="en-US" sz="1800" dirty="0"/>
              <a:t>IX Rule </a:t>
            </a:r>
            <a:r>
              <a:rPr lang="en-US" sz="1800" dirty="0" smtClean="0"/>
              <a:t>apply retroactively?  No.  OCR will enforce the Rule prospectively.  </a:t>
            </a:r>
            <a:endParaRPr lang="en-US" sz="1800" dirty="0"/>
          </a:p>
          <a:p>
            <a:pPr marL="342900" lvl="1" indent="0">
              <a:buNone/>
            </a:pPr>
            <a:endParaRPr lang="en-US" sz="1800" dirty="0" smtClean="0"/>
          </a:p>
          <a:p>
            <a:pPr marL="342900" lvl="1" indent="0">
              <a:buNone/>
            </a:pPr>
            <a:r>
              <a:rPr lang="en-US" sz="1800" dirty="0" smtClean="0"/>
              <a:t>The </a:t>
            </a:r>
            <a:r>
              <a:rPr lang="en-US" sz="1800" dirty="0"/>
              <a:t>Rule does </a:t>
            </a:r>
            <a:r>
              <a:rPr lang="en-US" sz="1800" u="sng" dirty="0"/>
              <a:t>not apply </a:t>
            </a:r>
            <a:r>
              <a:rPr lang="en-US" sz="1800" dirty="0"/>
              <a:t>to schools’ responses to sexual harassment that allegedly occurred prior to August 14, 2020. In other words, the Rule governs how schools must respond to sexual harassment that allegedly occurs on or after August 14, 2020.</a:t>
            </a:r>
          </a:p>
          <a:p>
            <a:pPr marL="342900" lvl="1" indent="0">
              <a:buNone/>
            </a:pPr>
            <a:endParaRPr lang="en-US" sz="1800" dirty="0"/>
          </a:p>
          <a:p>
            <a:pPr marL="342900" lvl="1" indent="0">
              <a:buNone/>
            </a:pPr>
            <a:r>
              <a:rPr lang="en-US" sz="1800" dirty="0" smtClean="0"/>
              <a:t>What about pending cases? OCR </a:t>
            </a:r>
            <a:r>
              <a:rPr lang="en-US" sz="1800" dirty="0"/>
              <a:t>will judge the school’s Title IX compliance against the Title IX statute and the Title IX regulations in place </a:t>
            </a:r>
            <a:r>
              <a:rPr lang="en-US" sz="1800" b="1" dirty="0"/>
              <a:t>at the time that the alleged sexual </a:t>
            </a:r>
            <a:r>
              <a:rPr lang="en-US" sz="1800" b="1" dirty="0" smtClean="0"/>
              <a:t>harassment </a:t>
            </a:r>
            <a:r>
              <a:rPr lang="en-US" sz="1800" b="1" dirty="0"/>
              <a:t>occurred</a:t>
            </a:r>
            <a:r>
              <a:rPr lang="en-US" sz="1800" dirty="0"/>
              <a:t>.  </a:t>
            </a:r>
            <a:endParaRPr lang="en-US" sz="1800" dirty="0" smtClean="0"/>
          </a:p>
          <a:p>
            <a:pPr marL="342900" lvl="1" indent="0">
              <a:buNone/>
            </a:pPr>
            <a:endParaRPr lang="en-US" sz="1800" dirty="0"/>
          </a:p>
          <a:p>
            <a:pPr lvl="1"/>
            <a:r>
              <a:rPr lang="en-US" sz="1500" dirty="0" smtClean="0"/>
              <a:t>“</a:t>
            </a:r>
            <a:r>
              <a:rPr lang="en-US" sz="1500" dirty="0"/>
              <a:t>The Title IX Rule Is Effective on August 14, 2020, and Is Not Retroactive,” </a:t>
            </a:r>
            <a:r>
              <a:rPr lang="en-US" sz="1500" i="1" dirty="0"/>
              <a:t>Office for Civil Rights Blog</a:t>
            </a:r>
            <a:r>
              <a:rPr lang="en-US" sz="1500" dirty="0"/>
              <a:t> (Aug. 5, 2020</a:t>
            </a:r>
            <a:r>
              <a:rPr lang="en-US" sz="1500" dirty="0" smtClean="0"/>
              <a:t>) </a:t>
            </a:r>
            <a:r>
              <a:rPr lang="en-US" sz="1600" dirty="0">
                <a:hlinkClick r:id="rId3"/>
              </a:rPr>
              <a:t>https://www2.ed.gov/about/offices/list/ocr/blog/20200805.html</a:t>
            </a:r>
            <a:endParaRPr lang="en-US" sz="1500" dirty="0"/>
          </a:p>
          <a:p>
            <a:pPr marL="342900" lvl="1" indent="0">
              <a:buNone/>
            </a:pPr>
            <a:endParaRPr lang="en-US" sz="1800" dirty="0"/>
          </a:p>
        </p:txBody>
      </p:sp>
    </p:spTree>
    <p:extLst>
      <p:ext uri="{BB962C8B-B14F-4D97-AF65-F5344CB8AC3E}">
        <p14:creationId xmlns:p14="http://schemas.microsoft.com/office/powerpoint/2010/main" val="1977788799"/>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Issues We Tackled</a:t>
            </a:r>
            <a:endParaRPr lang="en-US" dirty="0"/>
          </a:p>
        </p:txBody>
      </p:sp>
      <p:sp>
        <p:nvSpPr>
          <p:cNvPr id="3" name="Content Placeholder 2"/>
          <p:cNvSpPr>
            <a:spLocks noGrp="1"/>
          </p:cNvSpPr>
          <p:nvPr>
            <p:ph idx="1"/>
          </p:nvPr>
        </p:nvSpPr>
        <p:spPr/>
        <p:txBody>
          <a:bodyPr/>
          <a:lstStyle/>
          <a:p>
            <a:r>
              <a:rPr lang="en-US" dirty="0" smtClean="0"/>
              <a:t>General process</a:t>
            </a:r>
          </a:p>
          <a:p>
            <a:r>
              <a:rPr lang="en-US" dirty="0" smtClean="0"/>
              <a:t>Opportunity to be heard </a:t>
            </a:r>
          </a:p>
          <a:p>
            <a:r>
              <a:rPr lang="en-US" dirty="0" smtClean="0"/>
              <a:t>Relevance</a:t>
            </a:r>
          </a:p>
          <a:p>
            <a:r>
              <a:rPr lang="en-US" dirty="0" smtClean="0"/>
              <a:t>Leading questions</a:t>
            </a:r>
          </a:p>
          <a:p>
            <a:r>
              <a:rPr lang="en-US" dirty="0" smtClean="0"/>
              <a:t>Training, competence </a:t>
            </a:r>
          </a:p>
        </p:txBody>
      </p:sp>
      <p:sp>
        <p:nvSpPr>
          <p:cNvPr id="4" name="Slide Number Placeholder 3"/>
          <p:cNvSpPr>
            <a:spLocks noGrp="1"/>
          </p:cNvSpPr>
          <p:nvPr>
            <p:ph type="sldNum" sz="quarter" idx="10"/>
          </p:nvPr>
        </p:nvSpPr>
        <p:spPr/>
        <p:txBody>
          <a:bodyPr/>
          <a:lstStyle/>
          <a:p>
            <a:fld id="{34FA03A8-A899-4F4B-90F4-924AC50DE6BC}" type="slidenum">
              <a:rPr lang="en-US" smtClean="0"/>
              <a:t>160</a:t>
            </a:fld>
            <a:endParaRPr lang="en-US"/>
          </a:p>
        </p:txBody>
      </p:sp>
    </p:spTree>
    <p:extLst>
      <p:ext uri="{BB962C8B-B14F-4D97-AF65-F5344CB8AC3E}">
        <p14:creationId xmlns:p14="http://schemas.microsoft.com/office/powerpoint/2010/main" val="3633805161"/>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9550"/>
            <a:ext cx="8229600" cy="857250"/>
          </a:xfrm>
        </p:spPr>
        <p:txBody>
          <a:bodyPr/>
          <a:lstStyle/>
          <a:p>
            <a:r>
              <a:rPr lang="en-US" dirty="0" smtClean="0"/>
              <a:t>Cross Examination of Complainant (Sophia)</a:t>
            </a:r>
            <a:endParaRPr lang="en-US" dirty="0"/>
          </a:p>
        </p:txBody>
      </p:sp>
      <p:sp>
        <p:nvSpPr>
          <p:cNvPr id="3" name="Slide Number Placeholder 2"/>
          <p:cNvSpPr>
            <a:spLocks noGrp="1"/>
          </p:cNvSpPr>
          <p:nvPr>
            <p:ph type="sldNum" sz="quarter" idx="10"/>
          </p:nvPr>
        </p:nvSpPr>
        <p:spPr/>
        <p:txBody>
          <a:bodyPr/>
          <a:lstStyle/>
          <a:p>
            <a:fld id="{34FA03A8-A899-4F4B-90F4-924AC50DE6BC}" type="slidenum">
              <a:rPr lang="en-US" smtClean="0"/>
              <a:t>161</a:t>
            </a:fld>
            <a:endParaRPr lang="en-US"/>
          </a:p>
        </p:txBody>
      </p:sp>
    </p:spTree>
    <p:extLst>
      <p:ext uri="{BB962C8B-B14F-4D97-AF65-F5344CB8AC3E}">
        <p14:creationId xmlns:p14="http://schemas.microsoft.com/office/powerpoint/2010/main" val="1650867853"/>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Issues We Tackled</a:t>
            </a:r>
            <a:endParaRPr lang="en-US" dirty="0"/>
          </a:p>
        </p:txBody>
      </p:sp>
      <p:sp>
        <p:nvSpPr>
          <p:cNvPr id="3" name="Content Placeholder 2"/>
          <p:cNvSpPr>
            <a:spLocks noGrp="1"/>
          </p:cNvSpPr>
          <p:nvPr>
            <p:ph idx="1"/>
          </p:nvPr>
        </p:nvSpPr>
        <p:spPr/>
        <p:txBody>
          <a:bodyPr/>
          <a:lstStyle/>
          <a:p>
            <a:r>
              <a:rPr lang="en-US" dirty="0" smtClean="0"/>
              <a:t>Relevance</a:t>
            </a:r>
          </a:p>
          <a:p>
            <a:r>
              <a:rPr lang="en-US" dirty="0" smtClean="0"/>
              <a:t>Sexual history &amp; predisposition </a:t>
            </a:r>
          </a:p>
          <a:p>
            <a:r>
              <a:rPr lang="en-US" dirty="0" smtClean="0"/>
              <a:t>Mistaken </a:t>
            </a:r>
            <a:r>
              <a:rPr lang="en-US" dirty="0"/>
              <a:t>identity</a:t>
            </a:r>
          </a:p>
          <a:p>
            <a:r>
              <a:rPr lang="en-US" dirty="0" smtClean="0"/>
              <a:t>Intoxication </a:t>
            </a:r>
          </a:p>
          <a:p>
            <a:r>
              <a:rPr lang="en-US" dirty="0" smtClean="0"/>
              <a:t>Badgering </a:t>
            </a:r>
            <a:r>
              <a:rPr lang="en-US" dirty="0"/>
              <a:t>the witness</a:t>
            </a:r>
          </a:p>
        </p:txBody>
      </p:sp>
      <p:sp>
        <p:nvSpPr>
          <p:cNvPr id="4" name="Slide Number Placeholder 3"/>
          <p:cNvSpPr>
            <a:spLocks noGrp="1"/>
          </p:cNvSpPr>
          <p:nvPr>
            <p:ph type="sldNum" sz="quarter" idx="10"/>
          </p:nvPr>
        </p:nvSpPr>
        <p:spPr/>
        <p:txBody>
          <a:bodyPr/>
          <a:lstStyle/>
          <a:p>
            <a:fld id="{34FA03A8-A899-4F4B-90F4-924AC50DE6BC}" type="slidenum">
              <a:rPr lang="en-US" smtClean="0"/>
              <a:t>162</a:t>
            </a:fld>
            <a:endParaRPr lang="en-US"/>
          </a:p>
        </p:txBody>
      </p:sp>
    </p:spTree>
    <p:extLst>
      <p:ext uri="{BB962C8B-B14F-4D97-AF65-F5344CB8AC3E}">
        <p14:creationId xmlns:p14="http://schemas.microsoft.com/office/powerpoint/2010/main" val="1753042609"/>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Relevance – how defined?</a:t>
            </a:r>
            <a:endParaRPr lang="en-US" dirty="0"/>
          </a:p>
        </p:txBody>
      </p:sp>
      <p:sp>
        <p:nvSpPr>
          <p:cNvPr id="3" name="Content Placeholder 2"/>
          <p:cNvSpPr>
            <a:spLocks noGrp="1"/>
          </p:cNvSpPr>
          <p:nvPr>
            <p:ph idx="1"/>
          </p:nvPr>
        </p:nvSpPr>
        <p:spPr/>
        <p:txBody>
          <a:bodyPr>
            <a:normAutofit lnSpcReduction="10000"/>
          </a:bodyPr>
          <a:lstStyle/>
          <a:p>
            <a:r>
              <a:rPr lang="en-US" dirty="0" smtClean="0"/>
              <a:t>“The final regulations do not define relevance, and the </a:t>
            </a:r>
            <a:r>
              <a:rPr lang="en-US" b="1" dirty="0" smtClean="0"/>
              <a:t>ordinary meaning </a:t>
            </a:r>
            <a:r>
              <a:rPr lang="en-US" dirty="0" smtClean="0"/>
              <a:t>of the word should be understood and applied.” </a:t>
            </a:r>
            <a:r>
              <a:rPr lang="en-US" dirty="0" err="1" smtClean="0"/>
              <a:t>Cmt</a:t>
            </a:r>
            <a:r>
              <a:rPr lang="en-US" dirty="0" smtClean="0"/>
              <a:t>. p. 811, </a:t>
            </a:r>
            <a:r>
              <a:rPr lang="en-US" dirty="0" err="1" smtClean="0"/>
              <a:t>fn</a:t>
            </a:r>
            <a:r>
              <a:rPr lang="en-US" dirty="0" smtClean="0"/>
              <a:t> 1018.</a:t>
            </a:r>
          </a:p>
          <a:p>
            <a:r>
              <a:rPr lang="en-US" dirty="0" smtClean="0"/>
              <a:t>Something that has a tendency to make a consequential fact more or less probable than it would be without the evidence. </a:t>
            </a:r>
          </a:p>
          <a:p>
            <a:r>
              <a:rPr lang="en-US" dirty="0" smtClean="0"/>
              <a:t>A school “may </a:t>
            </a:r>
            <a:r>
              <a:rPr lang="en-US" b="1" dirty="0" smtClean="0"/>
              <a:t>not</a:t>
            </a:r>
            <a:r>
              <a:rPr lang="en-US" dirty="0" smtClean="0"/>
              <a:t> adopt a rule excluding relevant evidence because such relevant evidence may be unduly prejudicial, concern prior bad acts, or constitute character evidence.” </a:t>
            </a:r>
            <a:r>
              <a:rPr lang="en-US" dirty="0" err="1" smtClean="0"/>
              <a:t>Cmt</a:t>
            </a:r>
            <a:r>
              <a:rPr lang="en-US" dirty="0" smtClean="0"/>
              <a:t>. p. 812.</a:t>
            </a:r>
          </a:p>
        </p:txBody>
      </p:sp>
      <p:sp>
        <p:nvSpPr>
          <p:cNvPr id="4" name="Slide Number Placeholder 3"/>
          <p:cNvSpPr>
            <a:spLocks noGrp="1"/>
          </p:cNvSpPr>
          <p:nvPr>
            <p:ph type="sldNum" sz="quarter" idx="10"/>
          </p:nvPr>
        </p:nvSpPr>
        <p:spPr/>
        <p:txBody>
          <a:bodyPr/>
          <a:lstStyle/>
          <a:p>
            <a:fld id="{34FA03A8-A899-4F4B-90F4-924AC50DE6BC}" type="slidenum">
              <a:rPr lang="en-US" smtClean="0"/>
              <a:t>163</a:t>
            </a:fld>
            <a:endParaRPr lang="en-US"/>
          </a:p>
        </p:txBody>
      </p:sp>
    </p:spTree>
    <p:extLst>
      <p:ext uri="{BB962C8B-B14F-4D97-AF65-F5344CB8AC3E}">
        <p14:creationId xmlns:p14="http://schemas.microsoft.com/office/powerpoint/2010/main" val="2226509963"/>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Relevance – any specifics?</a:t>
            </a:r>
            <a:endParaRPr lang="en-US" dirty="0"/>
          </a:p>
        </p:txBody>
      </p:sp>
      <p:sp>
        <p:nvSpPr>
          <p:cNvPr id="3" name="Content Placeholder 2"/>
          <p:cNvSpPr>
            <a:spLocks noGrp="1"/>
          </p:cNvSpPr>
          <p:nvPr>
            <p:ph idx="1"/>
          </p:nvPr>
        </p:nvSpPr>
        <p:spPr/>
        <p:txBody>
          <a:bodyPr>
            <a:normAutofit/>
          </a:bodyPr>
          <a:lstStyle/>
          <a:p>
            <a:r>
              <a:rPr lang="en-US" dirty="0" smtClean="0"/>
              <a:t>A few – § 106.45(b)(6)(i):</a:t>
            </a:r>
          </a:p>
          <a:p>
            <a:pPr lvl="1"/>
            <a:r>
              <a:rPr lang="en-US" dirty="0" smtClean="0"/>
              <a:t>Irrelevant: “the complainant’s </a:t>
            </a:r>
            <a:r>
              <a:rPr lang="en-US" dirty="0"/>
              <a:t>sexual predisposition or prior sexual </a:t>
            </a:r>
            <a:r>
              <a:rPr lang="en-US" dirty="0" smtClean="0"/>
              <a:t>behavior”</a:t>
            </a:r>
          </a:p>
          <a:p>
            <a:pPr lvl="2"/>
            <a:r>
              <a:rPr lang="en-US" dirty="0" smtClean="0"/>
              <a:t>Think: rape shield laws</a:t>
            </a:r>
          </a:p>
          <a:p>
            <a:pPr lvl="1"/>
            <a:r>
              <a:rPr lang="en-US" dirty="0" smtClean="0"/>
              <a:t>Exceptions—where prior sexual behavior may be relevant:</a:t>
            </a:r>
          </a:p>
          <a:p>
            <a:pPr lvl="2"/>
            <a:r>
              <a:rPr lang="en-US" dirty="0" smtClean="0"/>
              <a:t>Assailant identity: “to </a:t>
            </a:r>
            <a:r>
              <a:rPr lang="en-US" dirty="0"/>
              <a:t>prove that </a:t>
            </a:r>
            <a:r>
              <a:rPr lang="en-US" b="1" dirty="0"/>
              <a:t>someone other than the respondent </a:t>
            </a:r>
            <a:r>
              <a:rPr lang="en-US" dirty="0"/>
              <a:t>committed the conduct </a:t>
            </a:r>
            <a:r>
              <a:rPr lang="en-US" dirty="0" smtClean="0"/>
              <a:t>alleged” </a:t>
            </a:r>
          </a:p>
          <a:p>
            <a:pPr lvl="2"/>
            <a:r>
              <a:rPr lang="en-US" dirty="0" smtClean="0"/>
              <a:t>Prior complainant-respondent relations: evidence “concern[</a:t>
            </a:r>
            <a:r>
              <a:rPr lang="en-US" dirty="0" err="1" smtClean="0"/>
              <a:t>ing</a:t>
            </a:r>
            <a:r>
              <a:rPr lang="en-US" dirty="0" smtClean="0"/>
              <a:t>] </a:t>
            </a:r>
            <a:r>
              <a:rPr lang="en-US" dirty="0"/>
              <a:t>specific incidents of the </a:t>
            </a:r>
            <a:r>
              <a:rPr lang="en-US" dirty="0" smtClean="0"/>
              <a:t>complainant’s </a:t>
            </a:r>
            <a:r>
              <a:rPr lang="en-US" dirty="0"/>
              <a:t>prior sexual behavior </a:t>
            </a:r>
            <a:r>
              <a:rPr lang="en-US" b="1" dirty="0"/>
              <a:t>with respect to the respondent </a:t>
            </a:r>
            <a:r>
              <a:rPr lang="en-US" dirty="0"/>
              <a:t>and are offered to prove </a:t>
            </a:r>
            <a:r>
              <a:rPr lang="en-US" dirty="0" smtClean="0"/>
              <a:t>consent”</a:t>
            </a:r>
          </a:p>
        </p:txBody>
      </p:sp>
      <p:sp>
        <p:nvSpPr>
          <p:cNvPr id="4" name="Slide Number Placeholder 3"/>
          <p:cNvSpPr>
            <a:spLocks noGrp="1"/>
          </p:cNvSpPr>
          <p:nvPr>
            <p:ph type="sldNum" sz="quarter" idx="10"/>
          </p:nvPr>
        </p:nvSpPr>
        <p:spPr/>
        <p:txBody>
          <a:bodyPr/>
          <a:lstStyle/>
          <a:p>
            <a:fld id="{34FA03A8-A899-4F4B-90F4-924AC50DE6BC}" type="slidenum">
              <a:rPr lang="en-US" smtClean="0"/>
              <a:t>164</a:t>
            </a:fld>
            <a:endParaRPr lang="en-US"/>
          </a:p>
        </p:txBody>
      </p:sp>
    </p:spTree>
    <p:extLst>
      <p:ext uri="{BB962C8B-B14F-4D97-AF65-F5344CB8AC3E}">
        <p14:creationId xmlns:p14="http://schemas.microsoft.com/office/powerpoint/2010/main" val="3141039169"/>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Relevance – making the call</a:t>
            </a:r>
            <a:endParaRPr lang="en-US" dirty="0"/>
          </a:p>
        </p:txBody>
      </p:sp>
      <p:sp>
        <p:nvSpPr>
          <p:cNvPr id="3" name="Content Placeholder 2"/>
          <p:cNvSpPr>
            <a:spLocks noGrp="1"/>
          </p:cNvSpPr>
          <p:nvPr>
            <p:ph idx="1"/>
          </p:nvPr>
        </p:nvSpPr>
        <p:spPr/>
        <p:txBody>
          <a:bodyPr>
            <a:normAutofit/>
          </a:bodyPr>
          <a:lstStyle/>
          <a:p>
            <a:r>
              <a:rPr lang="en-US" dirty="0" smtClean="0"/>
              <a:t>Chance to address it from the investigation report.</a:t>
            </a:r>
          </a:p>
          <a:p>
            <a:pPr lvl="1"/>
            <a:r>
              <a:rPr lang="en-US" dirty="0" smtClean="0"/>
              <a:t>“[I]f </a:t>
            </a:r>
            <a:r>
              <a:rPr lang="en-US" dirty="0"/>
              <a:t>a party disagrees with an investigator’s determination about relevance, the party can make that argument in the party’s written response to the investigative report under § 106.45(b)(5)(vii</a:t>
            </a:r>
            <a:r>
              <a:rPr lang="en-US" dirty="0" smtClean="0"/>
              <a:t>).”</a:t>
            </a:r>
          </a:p>
          <a:p>
            <a:r>
              <a:rPr lang="en-US" dirty="0" smtClean="0"/>
              <a:t>Chance to address it during or even after the hearing.</a:t>
            </a:r>
            <a:endParaRPr lang="en-US" dirty="0"/>
          </a:p>
        </p:txBody>
      </p:sp>
      <p:sp>
        <p:nvSpPr>
          <p:cNvPr id="4" name="Slide Number Placeholder 3"/>
          <p:cNvSpPr>
            <a:spLocks noGrp="1"/>
          </p:cNvSpPr>
          <p:nvPr>
            <p:ph type="sldNum" sz="quarter" idx="10"/>
          </p:nvPr>
        </p:nvSpPr>
        <p:spPr/>
        <p:txBody>
          <a:bodyPr/>
          <a:lstStyle/>
          <a:p>
            <a:fld id="{34FA03A8-A899-4F4B-90F4-924AC50DE6BC}" type="slidenum">
              <a:rPr lang="en-US" smtClean="0"/>
              <a:t>165</a:t>
            </a:fld>
            <a:endParaRPr lang="en-US"/>
          </a:p>
        </p:txBody>
      </p:sp>
    </p:spTree>
    <p:extLst>
      <p:ext uri="{BB962C8B-B14F-4D97-AF65-F5344CB8AC3E}">
        <p14:creationId xmlns:p14="http://schemas.microsoft.com/office/powerpoint/2010/main" val="2359527963"/>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09550"/>
            <a:ext cx="8229600" cy="857250"/>
          </a:xfrm>
        </p:spPr>
        <p:txBody>
          <a:bodyPr/>
          <a:lstStyle/>
          <a:p>
            <a:r>
              <a:rPr lang="en-US" dirty="0" smtClean="0"/>
              <a:t>Absent Witnesses</a:t>
            </a:r>
            <a:endParaRPr lang="en-US" dirty="0"/>
          </a:p>
        </p:txBody>
      </p:sp>
      <p:sp>
        <p:nvSpPr>
          <p:cNvPr id="3" name="Slide Number Placeholder 2"/>
          <p:cNvSpPr>
            <a:spLocks noGrp="1"/>
          </p:cNvSpPr>
          <p:nvPr>
            <p:ph type="sldNum" sz="quarter" idx="10"/>
          </p:nvPr>
        </p:nvSpPr>
        <p:spPr/>
        <p:txBody>
          <a:bodyPr/>
          <a:lstStyle/>
          <a:p>
            <a:fld id="{34FA03A8-A899-4F4B-90F4-924AC50DE6BC}" type="slidenum">
              <a:rPr lang="en-US" smtClean="0"/>
              <a:t>166</a:t>
            </a:fld>
            <a:endParaRPr lang="en-US"/>
          </a:p>
        </p:txBody>
      </p:sp>
    </p:spTree>
    <p:extLst>
      <p:ext uri="{BB962C8B-B14F-4D97-AF65-F5344CB8AC3E}">
        <p14:creationId xmlns:p14="http://schemas.microsoft.com/office/powerpoint/2010/main" val="2725524637"/>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Issues We Tackled</a:t>
            </a:r>
            <a:endParaRPr lang="en-US" dirty="0"/>
          </a:p>
        </p:txBody>
      </p:sp>
      <p:sp>
        <p:nvSpPr>
          <p:cNvPr id="3" name="Content Placeholder 2"/>
          <p:cNvSpPr>
            <a:spLocks noGrp="1"/>
          </p:cNvSpPr>
          <p:nvPr>
            <p:ph idx="1"/>
          </p:nvPr>
        </p:nvSpPr>
        <p:spPr/>
        <p:txBody>
          <a:bodyPr/>
          <a:lstStyle/>
          <a:p>
            <a:r>
              <a:rPr lang="en-US" dirty="0" smtClean="0"/>
              <a:t>Opportunity to be heard</a:t>
            </a:r>
          </a:p>
          <a:p>
            <a:r>
              <a:rPr lang="en-US" dirty="0" smtClean="0"/>
              <a:t>Relevance</a:t>
            </a:r>
          </a:p>
          <a:p>
            <a:r>
              <a:rPr lang="en-US" dirty="0" smtClean="0"/>
              <a:t>Cross-examination of “statements”</a:t>
            </a:r>
          </a:p>
        </p:txBody>
      </p:sp>
      <p:sp>
        <p:nvSpPr>
          <p:cNvPr id="4" name="Slide Number Placeholder 3"/>
          <p:cNvSpPr>
            <a:spLocks noGrp="1"/>
          </p:cNvSpPr>
          <p:nvPr>
            <p:ph type="sldNum" sz="quarter" idx="10"/>
          </p:nvPr>
        </p:nvSpPr>
        <p:spPr/>
        <p:txBody>
          <a:bodyPr/>
          <a:lstStyle/>
          <a:p>
            <a:fld id="{34FA03A8-A899-4F4B-90F4-924AC50DE6BC}" type="slidenum">
              <a:rPr lang="en-US" smtClean="0"/>
              <a:t>167</a:t>
            </a:fld>
            <a:endParaRPr lang="en-US"/>
          </a:p>
        </p:txBody>
      </p:sp>
    </p:spTree>
    <p:extLst>
      <p:ext uri="{BB962C8B-B14F-4D97-AF65-F5344CB8AC3E}">
        <p14:creationId xmlns:p14="http://schemas.microsoft.com/office/powerpoint/2010/main" val="2019347794"/>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458200" cy="857250"/>
          </a:xfrm>
        </p:spPr>
        <p:txBody>
          <a:bodyPr>
            <a:normAutofit/>
          </a:bodyPr>
          <a:lstStyle/>
          <a:p>
            <a:r>
              <a:rPr lang="en-US" dirty="0" smtClean="0"/>
              <a:t>Cross-Examination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To be admitted, any “statement” must be subject to cross-examination.</a:t>
            </a:r>
          </a:p>
          <a:p>
            <a:r>
              <a:rPr lang="en-US" dirty="0" smtClean="0"/>
              <a:t>“Statement” is broad.</a:t>
            </a:r>
          </a:p>
          <a:p>
            <a:pPr lvl="1"/>
            <a:r>
              <a:rPr lang="en-US" dirty="0" smtClean="0"/>
              <a:t>It “has </a:t>
            </a:r>
            <a:r>
              <a:rPr lang="en-US" dirty="0"/>
              <a:t>its ordinary </a:t>
            </a:r>
            <a:r>
              <a:rPr lang="en-US" dirty="0" smtClean="0"/>
              <a:t>meaning.”</a:t>
            </a:r>
          </a:p>
          <a:p>
            <a:pPr lvl="1"/>
            <a:r>
              <a:rPr lang="en-US" dirty="0" smtClean="0"/>
              <a:t>It “would </a:t>
            </a:r>
            <a:r>
              <a:rPr lang="en-US" dirty="0"/>
              <a:t>not include evidence (such as videos) that do not constitute a person’s intent to make factual assertions, or to the extent that such evidence does not contain a person’s statements</a:t>
            </a:r>
            <a:r>
              <a:rPr lang="en-US" dirty="0" smtClean="0"/>
              <a:t>.” </a:t>
            </a:r>
          </a:p>
          <a:p>
            <a:pPr lvl="1"/>
            <a:r>
              <a:rPr lang="en-US" dirty="0" smtClean="0"/>
              <a:t>Includes “police </a:t>
            </a:r>
            <a:r>
              <a:rPr lang="en-US" dirty="0"/>
              <a:t>reports, SANE reports, medical reports, and other documents and </a:t>
            </a:r>
            <a:r>
              <a:rPr lang="en-US" dirty="0" smtClean="0"/>
              <a:t>records… to </a:t>
            </a:r>
            <a:r>
              <a:rPr lang="en-US" dirty="0"/>
              <a:t>the extent that they contain the statements of a party or </a:t>
            </a:r>
            <a:r>
              <a:rPr lang="en-US" dirty="0" smtClean="0"/>
              <a:t>witness.”</a:t>
            </a:r>
          </a:p>
          <a:p>
            <a:r>
              <a:rPr lang="en-US" u="sng" dirty="0"/>
              <a:t>W</a:t>
            </a:r>
            <a:r>
              <a:rPr lang="en-US" u="sng" dirty="0" smtClean="0"/>
              <a:t>ho makes</a:t>
            </a:r>
            <a:r>
              <a:rPr lang="en-US" dirty="0" smtClean="0"/>
              <a:t> the statement is important.</a:t>
            </a:r>
          </a:p>
          <a:p>
            <a:pPr lvl="1"/>
            <a:r>
              <a:rPr lang="en-US" dirty="0"/>
              <a:t>R</a:t>
            </a:r>
            <a:r>
              <a:rPr lang="en-US" dirty="0" smtClean="0"/>
              <a:t>ule is limited to </a:t>
            </a:r>
            <a:r>
              <a:rPr lang="en-US" u="sng" dirty="0" smtClean="0"/>
              <a:t>cross</a:t>
            </a:r>
            <a:r>
              <a:rPr lang="en-US" dirty="0" smtClean="0"/>
              <a:t>-examination.</a:t>
            </a:r>
          </a:p>
        </p:txBody>
      </p:sp>
      <p:sp>
        <p:nvSpPr>
          <p:cNvPr id="4" name="Slide Number Placeholder 3"/>
          <p:cNvSpPr>
            <a:spLocks noGrp="1"/>
          </p:cNvSpPr>
          <p:nvPr>
            <p:ph type="sldNum" sz="quarter" idx="10"/>
          </p:nvPr>
        </p:nvSpPr>
        <p:spPr/>
        <p:txBody>
          <a:bodyPr/>
          <a:lstStyle/>
          <a:p>
            <a:fld id="{34FA03A8-A899-4F4B-90F4-924AC50DE6BC}" type="slidenum">
              <a:rPr lang="en-US" smtClean="0"/>
              <a:t>168</a:t>
            </a:fld>
            <a:endParaRPr lang="en-US"/>
          </a:p>
        </p:txBody>
      </p:sp>
    </p:spTree>
    <p:extLst>
      <p:ext uri="{BB962C8B-B14F-4D97-AF65-F5344CB8AC3E}">
        <p14:creationId xmlns:p14="http://schemas.microsoft.com/office/powerpoint/2010/main" val="1605224367"/>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458200" cy="857250"/>
          </a:xfrm>
        </p:spPr>
        <p:txBody>
          <a:bodyPr>
            <a:normAutofit/>
          </a:bodyPr>
          <a:lstStyle/>
          <a:p>
            <a:r>
              <a:rPr lang="en-US" dirty="0" smtClean="0"/>
              <a:t>Cross-Examination – trouble spots</a:t>
            </a:r>
            <a:endParaRPr lang="en-US" dirty="0"/>
          </a:p>
        </p:txBody>
      </p:sp>
      <p:sp>
        <p:nvSpPr>
          <p:cNvPr id="3" name="Content Placeholder 2"/>
          <p:cNvSpPr>
            <a:spLocks noGrp="1"/>
          </p:cNvSpPr>
          <p:nvPr>
            <p:ph idx="1"/>
          </p:nvPr>
        </p:nvSpPr>
        <p:spPr/>
        <p:txBody>
          <a:bodyPr>
            <a:normAutofit lnSpcReduction="10000"/>
          </a:bodyPr>
          <a:lstStyle/>
          <a:p>
            <a:r>
              <a:rPr lang="en-US" dirty="0" smtClean="0"/>
              <a:t>Where concerns tend to show up:</a:t>
            </a:r>
          </a:p>
          <a:p>
            <a:pPr lvl="1"/>
            <a:r>
              <a:rPr lang="en-US" dirty="0" smtClean="0"/>
              <a:t>Formal reports: police, SANE, medical, other investigations</a:t>
            </a:r>
          </a:p>
          <a:p>
            <a:pPr lvl="1"/>
            <a:r>
              <a:rPr lang="en-US" dirty="0" smtClean="0"/>
              <a:t>Emails and text messages</a:t>
            </a:r>
          </a:p>
          <a:p>
            <a:pPr lvl="1"/>
            <a:r>
              <a:rPr lang="en-US" dirty="0" smtClean="0"/>
              <a:t>Hearsay—“I heard…”; “he told me…”; etc.</a:t>
            </a:r>
          </a:p>
          <a:p>
            <a:r>
              <a:rPr lang="en-US" dirty="0" smtClean="0"/>
              <a:t>Is it really </a:t>
            </a:r>
            <a:r>
              <a:rPr lang="en-US" u="sng" dirty="0" smtClean="0"/>
              <a:t>cross</a:t>
            </a:r>
            <a:r>
              <a:rPr lang="en-US" dirty="0" smtClean="0"/>
              <a:t>-examination? Look out for:</a:t>
            </a:r>
          </a:p>
          <a:p>
            <a:pPr lvl="1"/>
            <a:r>
              <a:rPr lang="en-US" dirty="0" smtClean="0"/>
              <a:t>Which side is offering the statement into evidence? It’s the </a:t>
            </a:r>
            <a:r>
              <a:rPr lang="en-US" u="sng" dirty="0" smtClean="0"/>
              <a:t>other</a:t>
            </a:r>
            <a:r>
              <a:rPr lang="en-US" dirty="0"/>
              <a:t> </a:t>
            </a:r>
            <a:r>
              <a:rPr lang="en-US" dirty="0" smtClean="0"/>
              <a:t>side that must have the chance to ask the speaker about it. </a:t>
            </a:r>
          </a:p>
          <a:p>
            <a:pPr lvl="1"/>
            <a:r>
              <a:rPr lang="en-US" dirty="0" smtClean="0"/>
              <a:t>Think: whether the person who made the statement may wish to avoid that statement by refusing to testify.</a:t>
            </a:r>
          </a:p>
          <a:p>
            <a:pPr lvl="1"/>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4FA03A8-A899-4F4B-90F4-924AC50DE6BC}" type="slidenum">
              <a:rPr lang="en-US" smtClean="0"/>
              <a:t>169</a:t>
            </a:fld>
            <a:endParaRPr lang="en-US"/>
          </a:p>
        </p:txBody>
      </p:sp>
    </p:spTree>
    <p:extLst>
      <p:ext uri="{BB962C8B-B14F-4D97-AF65-F5344CB8AC3E}">
        <p14:creationId xmlns:p14="http://schemas.microsoft.com/office/powerpoint/2010/main" val="1592082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changes</a:t>
            </a:r>
            <a:endParaRPr lang="en-US" dirty="0"/>
          </a:p>
        </p:txBody>
      </p:sp>
      <p:sp>
        <p:nvSpPr>
          <p:cNvPr id="3" name="Text Placeholder 2"/>
          <p:cNvSpPr>
            <a:spLocks noGrp="1"/>
          </p:cNvSpPr>
          <p:nvPr>
            <p:ph type="body" idx="1"/>
          </p:nvPr>
        </p:nvSpPr>
        <p:spPr/>
        <p:txBody>
          <a:bodyPr/>
          <a:lstStyle/>
          <a:p>
            <a:r>
              <a:rPr lang="en-US" dirty="0" smtClean="0"/>
              <a:t>Presented by Taylor Hunter</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313" y="1107200"/>
            <a:ext cx="1606830" cy="16068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03337659"/>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Deciding what evidence can be part of the </a:t>
            </a:r>
            <a:r>
              <a:rPr lang="en-US" b="1" dirty="0" smtClean="0"/>
              <a:t>record</a:t>
            </a:r>
            <a:r>
              <a:rPr lang="en-US" b="1" dirty="0"/>
              <a:t/>
            </a:r>
            <a:br>
              <a:rPr lang="en-US" b="1" dirty="0"/>
            </a:br>
            <a:r>
              <a:rPr lang="en-US" sz="2700" b="1" dirty="0" smtClean="0">
                <a:solidFill>
                  <a:schemeClr val="tx1"/>
                </a:solidFill>
              </a:rPr>
              <a:t>Admissible or not?</a:t>
            </a:r>
            <a:endParaRPr lang="en-US" sz="2700" b="1" dirty="0">
              <a:solidFill>
                <a:schemeClr val="tx1"/>
              </a:solidFill>
            </a:endParaRPr>
          </a:p>
        </p:txBody>
      </p:sp>
      <p:pic>
        <p:nvPicPr>
          <p:cNvPr id="4" name="Picture 3"/>
          <p:cNvPicPr>
            <a:picLocks noChangeAspect="1"/>
          </p:cNvPicPr>
          <p:nvPr/>
        </p:nvPicPr>
        <p:blipFill>
          <a:blip r:embed="rId2"/>
          <a:stretch>
            <a:fillRect/>
          </a:stretch>
        </p:blipFill>
        <p:spPr>
          <a:xfrm>
            <a:off x="304800" y="1119511"/>
            <a:ext cx="8668385" cy="3334761"/>
          </a:xfrm>
          <a:prstGeom prst="rect">
            <a:avLst/>
          </a:prstGeom>
        </p:spPr>
      </p:pic>
      <p:sp>
        <p:nvSpPr>
          <p:cNvPr id="3" name="Slide Number Placeholder 2"/>
          <p:cNvSpPr>
            <a:spLocks noGrp="1"/>
          </p:cNvSpPr>
          <p:nvPr>
            <p:ph type="sldNum" sz="quarter" idx="10"/>
          </p:nvPr>
        </p:nvSpPr>
        <p:spPr/>
        <p:txBody>
          <a:bodyPr/>
          <a:lstStyle/>
          <a:p>
            <a:fld id="{34FA03A8-A899-4F4B-90F4-924AC50DE6BC}" type="slidenum">
              <a:rPr lang="en-US" smtClean="0"/>
              <a:t>170</a:t>
            </a:fld>
            <a:endParaRPr lang="en-US"/>
          </a:p>
        </p:txBody>
      </p:sp>
    </p:spTree>
    <p:extLst>
      <p:ext uri="{BB962C8B-B14F-4D97-AF65-F5344CB8AC3E}">
        <p14:creationId xmlns:p14="http://schemas.microsoft.com/office/powerpoint/2010/main" val="2679435299"/>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458200" cy="857250"/>
          </a:xfrm>
        </p:spPr>
        <p:txBody>
          <a:bodyPr>
            <a:normAutofit/>
          </a:bodyPr>
          <a:lstStyle/>
          <a:p>
            <a:r>
              <a:rPr lang="en-US" dirty="0" smtClean="0"/>
              <a:t>Hearsay – what about that?</a:t>
            </a:r>
            <a:endParaRPr lang="en-US" dirty="0"/>
          </a:p>
        </p:txBody>
      </p:sp>
      <p:sp>
        <p:nvSpPr>
          <p:cNvPr id="3" name="Content Placeholder 2"/>
          <p:cNvSpPr>
            <a:spLocks noGrp="1"/>
          </p:cNvSpPr>
          <p:nvPr>
            <p:ph idx="1"/>
          </p:nvPr>
        </p:nvSpPr>
        <p:spPr>
          <a:xfrm>
            <a:off x="457200" y="1200154"/>
            <a:ext cx="8229600" cy="3657596"/>
          </a:xfrm>
        </p:spPr>
        <p:txBody>
          <a:bodyPr/>
          <a:lstStyle/>
          <a:p>
            <a:r>
              <a:rPr lang="en-US" dirty="0" smtClean="0"/>
              <a:t>“</a:t>
            </a:r>
            <a:r>
              <a:rPr lang="en-US" dirty="0"/>
              <a:t>the proposed rules do not speak to admissibility of </a:t>
            </a:r>
            <a:r>
              <a:rPr lang="en-US" dirty="0" smtClean="0"/>
              <a:t>hearsay”</a:t>
            </a:r>
          </a:p>
          <a:p>
            <a:r>
              <a:rPr lang="en-US" dirty="0"/>
              <a:t>However, </a:t>
            </a:r>
            <a:r>
              <a:rPr lang="en-US" dirty="0" smtClean="0"/>
              <a:t>§ </a:t>
            </a:r>
            <a:r>
              <a:rPr lang="en-US" dirty="0"/>
              <a:t>106.45(b)(6)(i</a:t>
            </a:r>
            <a:r>
              <a:rPr lang="en-US" dirty="0" smtClean="0"/>
              <a:t>) “states </a:t>
            </a:r>
            <a:r>
              <a:rPr lang="en-US" dirty="0"/>
              <a:t>that the decision-maker must not rely on the statement of a party or witness who does not submit to cross-examination, resulting in exclusion of statements that remain untested by </a:t>
            </a:r>
            <a:r>
              <a:rPr lang="en-US" dirty="0" smtClean="0"/>
              <a:t>cross-examination” </a:t>
            </a:r>
            <a:r>
              <a:rPr lang="en-US" dirty="0" err="1" smtClean="0"/>
              <a:t>Cmts</a:t>
            </a:r>
            <a:r>
              <a:rPr lang="en-US" dirty="0" smtClean="0"/>
              <a:t>. p. 811 &amp; fn. 1017.</a:t>
            </a:r>
          </a:p>
          <a:p>
            <a:r>
              <a:rPr lang="en-US" dirty="0" smtClean="0"/>
              <a:t>Think:</a:t>
            </a:r>
          </a:p>
          <a:p>
            <a:pPr lvl="1"/>
            <a:r>
              <a:rPr lang="en-US" dirty="0" smtClean="0"/>
              <a:t>Is an affirmative statement of fact being left unchallenged?</a:t>
            </a:r>
          </a:p>
          <a:p>
            <a:pPr lvl="1"/>
            <a:r>
              <a:rPr lang="en-US" dirty="0" smtClean="0"/>
              <a:t>Or is the original speaker the complainant or respondent?</a:t>
            </a:r>
            <a:endParaRPr lang="en-US" dirty="0"/>
          </a:p>
        </p:txBody>
      </p:sp>
      <p:sp>
        <p:nvSpPr>
          <p:cNvPr id="4" name="Slide Number Placeholder 3"/>
          <p:cNvSpPr>
            <a:spLocks noGrp="1"/>
          </p:cNvSpPr>
          <p:nvPr>
            <p:ph type="sldNum" sz="quarter" idx="10"/>
          </p:nvPr>
        </p:nvSpPr>
        <p:spPr/>
        <p:txBody>
          <a:bodyPr/>
          <a:lstStyle/>
          <a:p>
            <a:fld id="{34FA03A8-A899-4F4B-90F4-924AC50DE6BC}" type="slidenum">
              <a:rPr lang="en-US" smtClean="0"/>
              <a:t>171</a:t>
            </a:fld>
            <a:endParaRPr lang="en-US"/>
          </a:p>
        </p:txBody>
      </p:sp>
    </p:spTree>
    <p:extLst>
      <p:ext uri="{BB962C8B-B14F-4D97-AF65-F5344CB8AC3E}">
        <p14:creationId xmlns:p14="http://schemas.microsoft.com/office/powerpoint/2010/main" val="3446089024"/>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9550"/>
            <a:ext cx="8229600" cy="857250"/>
          </a:xfrm>
        </p:spPr>
        <p:txBody>
          <a:bodyPr/>
          <a:lstStyle/>
          <a:p>
            <a:r>
              <a:rPr lang="en-US" dirty="0" smtClean="0"/>
              <a:t>Direct Examination of Aiden</a:t>
            </a:r>
            <a:endParaRPr lang="en-US" dirty="0"/>
          </a:p>
        </p:txBody>
      </p:sp>
      <p:sp>
        <p:nvSpPr>
          <p:cNvPr id="3" name="Slide Number Placeholder 2"/>
          <p:cNvSpPr>
            <a:spLocks noGrp="1"/>
          </p:cNvSpPr>
          <p:nvPr>
            <p:ph type="sldNum" sz="quarter" idx="10"/>
          </p:nvPr>
        </p:nvSpPr>
        <p:spPr/>
        <p:txBody>
          <a:bodyPr/>
          <a:lstStyle/>
          <a:p>
            <a:fld id="{34FA03A8-A899-4F4B-90F4-924AC50DE6BC}" type="slidenum">
              <a:rPr lang="en-US" smtClean="0"/>
              <a:t>172</a:t>
            </a:fld>
            <a:endParaRPr lang="en-US"/>
          </a:p>
        </p:txBody>
      </p:sp>
    </p:spTree>
    <p:extLst>
      <p:ext uri="{BB962C8B-B14F-4D97-AF65-F5344CB8AC3E}">
        <p14:creationId xmlns:p14="http://schemas.microsoft.com/office/powerpoint/2010/main" val="4002140227"/>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Issues We Tackled</a:t>
            </a:r>
            <a:endParaRPr lang="en-US" dirty="0"/>
          </a:p>
        </p:txBody>
      </p:sp>
      <p:sp>
        <p:nvSpPr>
          <p:cNvPr id="3" name="Content Placeholder 2"/>
          <p:cNvSpPr>
            <a:spLocks noGrp="1"/>
          </p:cNvSpPr>
          <p:nvPr>
            <p:ph idx="1"/>
          </p:nvPr>
        </p:nvSpPr>
        <p:spPr/>
        <p:txBody>
          <a:bodyPr/>
          <a:lstStyle/>
          <a:p>
            <a:r>
              <a:rPr lang="en-US" dirty="0" smtClean="0"/>
              <a:t>Relevance</a:t>
            </a:r>
            <a:endParaRPr lang="en-US" dirty="0"/>
          </a:p>
          <a:p>
            <a:endParaRPr lang="en-US" dirty="0"/>
          </a:p>
        </p:txBody>
      </p:sp>
      <p:sp>
        <p:nvSpPr>
          <p:cNvPr id="4" name="Slide Number Placeholder 3"/>
          <p:cNvSpPr>
            <a:spLocks noGrp="1"/>
          </p:cNvSpPr>
          <p:nvPr>
            <p:ph type="sldNum" sz="quarter" idx="10"/>
          </p:nvPr>
        </p:nvSpPr>
        <p:spPr/>
        <p:txBody>
          <a:bodyPr/>
          <a:lstStyle/>
          <a:p>
            <a:fld id="{34FA03A8-A899-4F4B-90F4-924AC50DE6BC}" type="slidenum">
              <a:rPr lang="en-US" smtClean="0"/>
              <a:t>173</a:t>
            </a:fld>
            <a:endParaRPr lang="en-US"/>
          </a:p>
        </p:txBody>
      </p:sp>
    </p:spTree>
    <p:extLst>
      <p:ext uri="{BB962C8B-B14F-4D97-AF65-F5344CB8AC3E}">
        <p14:creationId xmlns:p14="http://schemas.microsoft.com/office/powerpoint/2010/main" val="1728750061"/>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0" y="209550"/>
            <a:ext cx="8229600" cy="857250"/>
          </a:xfrm>
        </p:spPr>
        <p:txBody>
          <a:bodyPr/>
          <a:lstStyle/>
          <a:p>
            <a:r>
              <a:rPr lang="en-US" dirty="0" smtClean="0"/>
              <a:t>Cross Examination of Aiden </a:t>
            </a:r>
            <a:endParaRPr lang="en-US" dirty="0"/>
          </a:p>
        </p:txBody>
      </p:sp>
      <p:sp>
        <p:nvSpPr>
          <p:cNvPr id="3" name="Slide Number Placeholder 2"/>
          <p:cNvSpPr>
            <a:spLocks noGrp="1"/>
          </p:cNvSpPr>
          <p:nvPr>
            <p:ph type="sldNum" sz="quarter" idx="10"/>
          </p:nvPr>
        </p:nvSpPr>
        <p:spPr/>
        <p:txBody>
          <a:bodyPr/>
          <a:lstStyle/>
          <a:p>
            <a:fld id="{34FA03A8-A899-4F4B-90F4-924AC50DE6BC}" type="slidenum">
              <a:rPr lang="en-US" smtClean="0"/>
              <a:t>174</a:t>
            </a:fld>
            <a:endParaRPr lang="en-US"/>
          </a:p>
        </p:txBody>
      </p:sp>
    </p:spTree>
    <p:extLst>
      <p:ext uri="{BB962C8B-B14F-4D97-AF65-F5344CB8AC3E}">
        <p14:creationId xmlns:p14="http://schemas.microsoft.com/office/powerpoint/2010/main" val="1876749635"/>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4"/>
            <a:ext cx="8229600" cy="857250"/>
          </a:xfrm>
        </p:spPr>
        <p:txBody>
          <a:bodyPr/>
          <a:lstStyle/>
          <a:p>
            <a:r>
              <a:rPr lang="en-US" dirty="0"/>
              <a:t>Key Issues We Tackled</a:t>
            </a:r>
          </a:p>
        </p:txBody>
      </p:sp>
      <p:sp>
        <p:nvSpPr>
          <p:cNvPr id="3" name="Content Placeholder 2"/>
          <p:cNvSpPr>
            <a:spLocks noGrp="1"/>
          </p:cNvSpPr>
          <p:nvPr>
            <p:ph idx="1"/>
          </p:nvPr>
        </p:nvSpPr>
        <p:spPr/>
        <p:txBody>
          <a:bodyPr/>
          <a:lstStyle/>
          <a:p>
            <a:r>
              <a:rPr lang="en-US" dirty="0" smtClean="0"/>
              <a:t>Opportunity to be heard</a:t>
            </a:r>
          </a:p>
          <a:p>
            <a:r>
              <a:rPr lang="en-US" dirty="0" smtClean="0"/>
              <a:t>Relevance</a:t>
            </a:r>
          </a:p>
          <a:p>
            <a:r>
              <a:rPr lang="en-US" dirty="0" smtClean="0"/>
              <a:t>Cross-examination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4FA03A8-A899-4F4B-90F4-924AC50DE6BC}" type="slidenum">
              <a:rPr lang="en-US" smtClean="0"/>
              <a:t>175</a:t>
            </a:fld>
            <a:endParaRPr lang="en-US"/>
          </a:p>
        </p:txBody>
      </p:sp>
    </p:spTree>
    <p:extLst>
      <p:ext uri="{BB962C8B-B14F-4D97-AF65-F5344CB8AC3E}">
        <p14:creationId xmlns:p14="http://schemas.microsoft.com/office/powerpoint/2010/main" val="1904871044"/>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Deciding what evidence can be part of the record</a:t>
            </a:r>
          </a:p>
        </p:txBody>
      </p:sp>
      <p:sp>
        <p:nvSpPr>
          <p:cNvPr id="3" name="Content Placeholder 2"/>
          <p:cNvSpPr>
            <a:spLocks noGrp="1"/>
          </p:cNvSpPr>
          <p:nvPr>
            <p:ph idx="1"/>
          </p:nvPr>
        </p:nvSpPr>
        <p:spPr>
          <a:xfrm>
            <a:off x="-4653" y="969021"/>
            <a:ext cx="9144000" cy="533396"/>
          </a:xfrm>
        </p:spPr>
        <p:txBody>
          <a:bodyPr/>
          <a:lstStyle/>
          <a:p>
            <a:pPr marL="0" indent="0" algn="ctr">
              <a:buNone/>
            </a:pPr>
            <a:r>
              <a:rPr lang="en-US" b="1" dirty="0" smtClean="0"/>
              <a:t>Relevant or not?</a:t>
            </a:r>
            <a:endParaRPr lang="en-US" b="1" dirty="0"/>
          </a:p>
        </p:txBody>
      </p:sp>
      <p:sp>
        <p:nvSpPr>
          <p:cNvPr id="7" name="TextBox 6"/>
          <p:cNvSpPr txBox="1"/>
          <p:nvPr/>
        </p:nvSpPr>
        <p:spPr>
          <a:xfrm>
            <a:off x="1600200" y="1581150"/>
            <a:ext cx="3200400" cy="2308324"/>
          </a:xfrm>
          <a:prstGeom prst="rect">
            <a:avLst/>
          </a:prstGeom>
          <a:noFill/>
        </p:spPr>
        <p:txBody>
          <a:bodyPr wrap="square" rtlCol="0">
            <a:spAutoFit/>
          </a:bodyPr>
          <a:lstStyle/>
          <a:p>
            <a:pPr algn="ctr"/>
            <a:r>
              <a:rPr lang="en-US" sz="1800" dirty="0" smtClean="0"/>
              <a:t>Complainant wishes to rely on a text message that the Respondent sent to a friend the day after the events in question. The text reads, “I don’t remember much from last night but I think I did something bad.” Respondent refuses to testify.</a:t>
            </a:r>
          </a:p>
        </p:txBody>
      </p:sp>
      <p:pic>
        <p:nvPicPr>
          <p:cNvPr id="4" name="Picture 3"/>
          <p:cNvPicPr>
            <a:picLocks noChangeAspect="1"/>
          </p:cNvPicPr>
          <p:nvPr/>
        </p:nvPicPr>
        <p:blipFill>
          <a:blip r:embed="rId2"/>
          <a:stretch>
            <a:fillRect/>
          </a:stretch>
        </p:blipFill>
        <p:spPr>
          <a:xfrm>
            <a:off x="4827939" y="1733550"/>
            <a:ext cx="2412308" cy="2520862"/>
          </a:xfrm>
          <a:prstGeom prst="rect">
            <a:avLst/>
          </a:prstGeom>
        </p:spPr>
      </p:pic>
      <p:sp>
        <p:nvSpPr>
          <p:cNvPr id="5" name="Slide Number Placeholder 4"/>
          <p:cNvSpPr>
            <a:spLocks noGrp="1"/>
          </p:cNvSpPr>
          <p:nvPr>
            <p:ph type="sldNum" sz="quarter" idx="10"/>
          </p:nvPr>
        </p:nvSpPr>
        <p:spPr/>
        <p:txBody>
          <a:bodyPr/>
          <a:lstStyle/>
          <a:p>
            <a:fld id="{34FA03A8-A899-4F4B-90F4-924AC50DE6BC}" type="slidenum">
              <a:rPr lang="en-US" smtClean="0"/>
              <a:t>176</a:t>
            </a:fld>
            <a:endParaRPr lang="en-US"/>
          </a:p>
        </p:txBody>
      </p:sp>
    </p:spTree>
    <p:extLst>
      <p:ext uri="{BB962C8B-B14F-4D97-AF65-F5344CB8AC3E}">
        <p14:creationId xmlns:p14="http://schemas.microsoft.com/office/powerpoint/2010/main" val="2332118117"/>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4"/>
            <a:ext cx="8229600" cy="857250"/>
          </a:xfrm>
        </p:spPr>
        <p:txBody>
          <a:bodyPr/>
          <a:lstStyle/>
          <a:p>
            <a:r>
              <a:rPr lang="en-US" dirty="0" smtClean="0"/>
              <a:t>Refusal to Answer Questions</a:t>
            </a:r>
            <a:endParaRPr lang="en-US" dirty="0"/>
          </a:p>
        </p:txBody>
      </p:sp>
      <p:sp>
        <p:nvSpPr>
          <p:cNvPr id="3" name="Content Placeholder 2"/>
          <p:cNvSpPr>
            <a:spLocks noGrp="1"/>
          </p:cNvSpPr>
          <p:nvPr>
            <p:ph idx="1"/>
          </p:nvPr>
        </p:nvSpPr>
        <p:spPr/>
        <p:txBody>
          <a:bodyPr/>
          <a:lstStyle/>
          <a:p>
            <a:r>
              <a:rPr lang="en-US" dirty="0"/>
              <a:t>§ 106.45(b)(6)(i) </a:t>
            </a:r>
            <a:endParaRPr lang="en-US" dirty="0" smtClean="0"/>
          </a:p>
          <a:p>
            <a:pPr lvl="1"/>
            <a:r>
              <a:rPr lang="en-US" dirty="0" smtClean="0"/>
              <a:t>“If </a:t>
            </a:r>
            <a:r>
              <a:rPr lang="en-US" dirty="0"/>
              <a:t>a party or witness does not submit to cross-examination at the live hearing, the decision-maker(s) must not rely on </a:t>
            </a:r>
            <a:r>
              <a:rPr lang="en-US" b="1" dirty="0"/>
              <a:t>any statement </a:t>
            </a:r>
            <a:r>
              <a:rPr lang="en-US" dirty="0"/>
              <a:t>of that party or witness in reaching a determination regarding responsibility</a:t>
            </a:r>
            <a:r>
              <a:rPr lang="en-US" dirty="0" smtClean="0"/>
              <a:t>;”</a:t>
            </a:r>
          </a:p>
          <a:p>
            <a:pPr lvl="1"/>
            <a:r>
              <a:rPr lang="en-US" dirty="0" smtClean="0"/>
              <a:t>“provided</a:t>
            </a:r>
            <a:r>
              <a:rPr lang="en-US" dirty="0"/>
              <a:t>, however, that the decision-maker(s) </a:t>
            </a:r>
            <a:r>
              <a:rPr lang="en-US" b="1" dirty="0"/>
              <a:t>cannot draw an inference </a:t>
            </a:r>
            <a:r>
              <a:rPr lang="en-US" dirty="0"/>
              <a:t>about the determination regarding responsibility based solely on a party's or witness's absence from the live hearing or refusal to answer cross-examination or other questions</a:t>
            </a: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fld id="{34FA03A8-A899-4F4B-90F4-924AC50DE6BC}" type="slidenum">
              <a:rPr lang="en-US" smtClean="0"/>
              <a:t>177</a:t>
            </a:fld>
            <a:endParaRPr lang="en-US"/>
          </a:p>
        </p:txBody>
      </p:sp>
    </p:spTree>
    <p:extLst>
      <p:ext uri="{BB962C8B-B14F-4D97-AF65-F5344CB8AC3E}">
        <p14:creationId xmlns:p14="http://schemas.microsoft.com/office/powerpoint/2010/main" val="2498159699"/>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sz="3600" dirty="0" smtClean="0"/>
              <a:t>Final determinations &amp; appeals</a:t>
            </a:r>
            <a:r>
              <a:rPr lang="en-US" sz="3200" dirty="0"/>
              <a:t/>
            </a:r>
            <a:br>
              <a:rPr lang="en-US" sz="3200" dirty="0"/>
            </a:br>
            <a:endParaRPr lang="en-US" dirty="0"/>
          </a:p>
        </p:txBody>
      </p:sp>
      <p:sp>
        <p:nvSpPr>
          <p:cNvPr id="11" name="Text Placeholder 10"/>
          <p:cNvSpPr>
            <a:spLocks noGrp="1"/>
          </p:cNvSpPr>
          <p:nvPr>
            <p:ph type="body" idx="1"/>
          </p:nvPr>
        </p:nvSpPr>
        <p:spPr/>
        <p:txBody>
          <a:bodyPr/>
          <a:lstStyle/>
          <a:p>
            <a:r>
              <a:rPr lang="en-US" dirty="0" smtClean="0"/>
              <a:t>Presented by Mark Scudder</a:t>
            </a:r>
            <a:endParaRPr lang="en-US" dirty="0"/>
          </a:p>
        </p:txBody>
      </p:sp>
      <p:sp>
        <p:nvSpPr>
          <p:cNvPr id="2" name="Slide Number Placeholder 1"/>
          <p:cNvSpPr>
            <a:spLocks noGrp="1"/>
          </p:cNvSpPr>
          <p:nvPr>
            <p:ph type="sldNum" sz="quarter" idx="10"/>
          </p:nvPr>
        </p:nvSpPr>
        <p:spPr/>
        <p:txBody>
          <a:bodyPr/>
          <a:lstStyle/>
          <a:p>
            <a:fld id="{34FA03A8-A899-4F4B-90F4-924AC50DE6BC}" type="slidenum">
              <a:rPr lang="en-US" smtClean="0"/>
              <a:t>178</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776224"/>
            <a:ext cx="2057400" cy="20749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94142665"/>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857250"/>
          </a:xfrm>
        </p:spPr>
        <p:txBody>
          <a:bodyPr>
            <a:normAutofit fontScale="90000"/>
          </a:bodyPr>
          <a:lstStyle/>
          <a:p>
            <a:r>
              <a:rPr lang="en-US" dirty="0"/>
              <a:t>What </a:t>
            </a:r>
            <a:r>
              <a:rPr lang="en-US" dirty="0" smtClean="0"/>
              <a:t>happens </a:t>
            </a:r>
            <a:r>
              <a:rPr lang="en-US" dirty="0"/>
              <a:t>after the final determination is made?</a:t>
            </a:r>
          </a:p>
        </p:txBody>
      </p:sp>
      <p:sp>
        <p:nvSpPr>
          <p:cNvPr id="3" name="Content Placeholder 2"/>
          <p:cNvSpPr>
            <a:spLocks noGrp="1"/>
          </p:cNvSpPr>
          <p:nvPr>
            <p:ph idx="1"/>
          </p:nvPr>
        </p:nvSpPr>
        <p:spPr/>
        <p:txBody>
          <a:bodyPr/>
          <a:lstStyle/>
          <a:p>
            <a:pPr marL="0" indent="0">
              <a:buNone/>
            </a:pPr>
            <a:endParaRPr lang="en-US" i="1" dirty="0" smtClean="0"/>
          </a:p>
          <a:p>
            <a:pPr marL="0" indent="0">
              <a:buNone/>
            </a:pPr>
            <a:endParaRPr lang="en-US" i="1" dirty="0"/>
          </a:p>
          <a:p>
            <a:pPr marL="0" indent="0" algn="ctr">
              <a:buNone/>
            </a:pPr>
            <a:r>
              <a:rPr lang="en-US" dirty="0" smtClean="0"/>
              <a:t>After the hearing has been concluded and a final determination has been made, </a:t>
            </a:r>
            <a:r>
              <a:rPr lang="en-US" dirty="0"/>
              <a:t>t</a:t>
            </a:r>
            <a:r>
              <a:rPr lang="en-US" dirty="0" smtClean="0"/>
              <a:t>he decision-maker prepares the written determination. </a:t>
            </a:r>
          </a:p>
          <a:p>
            <a:pPr marL="0" indent="0">
              <a:buNone/>
            </a:pPr>
            <a:endParaRPr lang="en-US" i="1" dirty="0">
              <a:solidFill>
                <a:srgbClr val="FF0000"/>
              </a:solidFill>
            </a:endParaRPr>
          </a:p>
        </p:txBody>
      </p:sp>
      <p:sp>
        <p:nvSpPr>
          <p:cNvPr id="4" name="Slide Number Placeholder 3"/>
          <p:cNvSpPr>
            <a:spLocks noGrp="1"/>
          </p:cNvSpPr>
          <p:nvPr>
            <p:ph type="sldNum" sz="quarter" idx="10"/>
          </p:nvPr>
        </p:nvSpPr>
        <p:spPr/>
        <p:txBody>
          <a:bodyPr/>
          <a:lstStyle/>
          <a:p>
            <a:fld id="{34FA03A8-A899-4F4B-90F4-924AC50DE6BC}" type="slidenum">
              <a:rPr lang="en-US" smtClean="0"/>
              <a:t>179</a:t>
            </a:fld>
            <a:endParaRPr lang="en-US"/>
          </a:p>
        </p:txBody>
      </p:sp>
    </p:spTree>
    <p:extLst>
      <p:ext uri="{BB962C8B-B14F-4D97-AF65-F5344CB8AC3E}">
        <p14:creationId xmlns:p14="http://schemas.microsoft.com/office/powerpoint/2010/main" val="11639681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What’s New?</a:t>
            </a:r>
            <a:endParaRPr lang="en-US" dirty="0"/>
          </a:p>
        </p:txBody>
      </p:sp>
      <p:sp>
        <p:nvSpPr>
          <p:cNvPr id="3" name="Content Placeholder 2"/>
          <p:cNvSpPr>
            <a:spLocks noGrp="1"/>
          </p:cNvSpPr>
          <p:nvPr>
            <p:ph idx="1"/>
          </p:nvPr>
        </p:nvSpPr>
        <p:spPr/>
        <p:txBody>
          <a:bodyPr>
            <a:normAutofit/>
          </a:bodyPr>
          <a:lstStyle/>
          <a:p>
            <a:r>
              <a:rPr lang="en-US" dirty="0" smtClean="0"/>
              <a:t>Mandatory Training</a:t>
            </a:r>
          </a:p>
          <a:p>
            <a:r>
              <a:rPr lang="en-US" dirty="0" smtClean="0"/>
              <a:t>Roles (the same but different)</a:t>
            </a:r>
          </a:p>
          <a:p>
            <a:r>
              <a:rPr lang="en-US" dirty="0" smtClean="0"/>
              <a:t>Sexual Harassment Definition</a:t>
            </a:r>
          </a:p>
          <a:p>
            <a:r>
              <a:rPr lang="en-US" dirty="0" smtClean="0"/>
              <a:t>Scope of Coverage</a:t>
            </a:r>
          </a:p>
          <a:p>
            <a:r>
              <a:rPr lang="en-US" dirty="0" smtClean="0"/>
              <a:t>Actual Knowledge</a:t>
            </a:r>
          </a:p>
          <a:p>
            <a:r>
              <a:rPr lang="en-US" dirty="0" smtClean="0"/>
              <a:t>Grievance &amp; Hearing Procedures</a:t>
            </a:r>
          </a:p>
          <a:p>
            <a:r>
              <a:rPr lang="en-US" dirty="0" smtClean="0"/>
              <a:t>Retention of Records</a:t>
            </a:r>
          </a:p>
          <a:p>
            <a:endParaRPr lang="en-US" dirty="0"/>
          </a:p>
        </p:txBody>
      </p:sp>
    </p:spTree>
    <p:extLst>
      <p:ext uri="{BB962C8B-B14F-4D97-AF65-F5344CB8AC3E}">
        <p14:creationId xmlns:p14="http://schemas.microsoft.com/office/powerpoint/2010/main" val="3052420910"/>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Evidentiary Standard</a:t>
            </a:r>
            <a:endParaRPr lang="en-US" dirty="0"/>
          </a:p>
        </p:txBody>
      </p:sp>
      <p:sp>
        <p:nvSpPr>
          <p:cNvPr id="3" name="Content Placeholder 2"/>
          <p:cNvSpPr>
            <a:spLocks noGrp="1"/>
          </p:cNvSpPr>
          <p:nvPr>
            <p:ph idx="1"/>
          </p:nvPr>
        </p:nvSpPr>
        <p:spPr/>
        <p:txBody>
          <a:bodyPr/>
          <a:lstStyle/>
          <a:p>
            <a:pPr marL="0" indent="0">
              <a:buNone/>
            </a:pPr>
            <a:r>
              <a:rPr lang="en-US" dirty="0" smtClean="0"/>
              <a:t>The </a:t>
            </a:r>
            <a:r>
              <a:rPr lang="en-US" dirty="0"/>
              <a:t>new Rule </a:t>
            </a:r>
            <a:r>
              <a:rPr lang="en-US" dirty="0" smtClean="0"/>
              <a:t>provides the choices between 2 standards:</a:t>
            </a:r>
          </a:p>
          <a:p>
            <a:pPr lvl="1"/>
            <a:r>
              <a:rPr lang="en-US" dirty="0" smtClean="0"/>
              <a:t>the </a:t>
            </a:r>
            <a:r>
              <a:rPr lang="en-US" dirty="0"/>
              <a:t>preponderance of the evidence </a:t>
            </a:r>
            <a:r>
              <a:rPr lang="en-US" dirty="0" smtClean="0"/>
              <a:t>standard; </a:t>
            </a:r>
            <a:r>
              <a:rPr lang="en-US" b="1" dirty="0"/>
              <a:t>or</a:t>
            </a:r>
            <a:r>
              <a:rPr lang="en-US" dirty="0"/>
              <a:t> </a:t>
            </a:r>
          </a:p>
          <a:p>
            <a:pPr lvl="1"/>
            <a:r>
              <a:rPr lang="en-US" dirty="0" smtClean="0"/>
              <a:t>the </a:t>
            </a:r>
            <a:r>
              <a:rPr lang="en-US" dirty="0"/>
              <a:t>higher clear and convincing evidence standard. </a:t>
            </a:r>
          </a:p>
          <a:p>
            <a:endParaRPr lang="en-US" dirty="0" smtClean="0"/>
          </a:p>
          <a:p>
            <a:endParaRPr lang="en-US" dirty="0"/>
          </a:p>
          <a:p>
            <a:pPr marL="0" indent="0">
              <a:buNone/>
            </a:pPr>
            <a:r>
              <a:rPr lang="en-US" dirty="0" smtClean="0"/>
              <a:t>What’s the difference? </a:t>
            </a:r>
            <a:endParaRPr lang="en-US" dirty="0"/>
          </a:p>
        </p:txBody>
      </p:sp>
      <p:sp>
        <p:nvSpPr>
          <p:cNvPr id="4" name="Slide Number Placeholder 3"/>
          <p:cNvSpPr>
            <a:spLocks noGrp="1"/>
          </p:cNvSpPr>
          <p:nvPr>
            <p:ph type="sldNum" sz="quarter" idx="10"/>
          </p:nvPr>
        </p:nvSpPr>
        <p:spPr/>
        <p:txBody>
          <a:bodyPr/>
          <a:lstStyle/>
          <a:p>
            <a:fld id="{34FA03A8-A899-4F4B-90F4-924AC50DE6BC}" type="slidenum">
              <a:rPr lang="en-US" smtClean="0"/>
              <a:t>180</a:t>
            </a:fld>
            <a:endParaRPr lang="en-US"/>
          </a:p>
        </p:txBody>
      </p:sp>
    </p:spTree>
    <p:extLst>
      <p:ext uri="{BB962C8B-B14F-4D97-AF65-F5344CB8AC3E}">
        <p14:creationId xmlns:p14="http://schemas.microsoft.com/office/powerpoint/2010/main" val="3064203263"/>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your thoughts?</a:t>
            </a:r>
            <a:endParaRPr lang="en-US" dirty="0"/>
          </a:p>
        </p:txBody>
      </p:sp>
      <p:sp>
        <p:nvSpPr>
          <p:cNvPr id="3" name="Content Placeholder 2"/>
          <p:cNvSpPr>
            <a:spLocks noGrp="1"/>
          </p:cNvSpPr>
          <p:nvPr>
            <p:ph idx="1"/>
          </p:nvPr>
        </p:nvSpPr>
        <p:spPr/>
        <p:txBody>
          <a:bodyPr/>
          <a:lstStyle/>
          <a:p>
            <a:pPr marL="0" indent="0" algn="ctr">
              <a:buNone/>
            </a:pPr>
            <a:r>
              <a:rPr lang="en-US" dirty="0" smtClean="0"/>
              <a:t>Would Aiden be found to be responsible under a PREPONDERANCE OF THE EVIDENCE standard?</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207676"/>
            <a:ext cx="2115738" cy="211573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2232010"/>
            <a:ext cx="1590675" cy="2067070"/>
          </a:xfrm>
          <a:prstGeom prst="rect">
            <a:avLst/>
          </a:prstGeom>
        </p:spPr>
      </p:pic>
      <p:sp>
        <p:nvSpPr>
          <p:cNvPr id="4" name="Slide Number Placeholder 3"/>
          <p:cNvSpPr>
            <a:spLocks noGrp="1"/>
          </p:cNvSpPr>
          <p:nvPr>
            <p:ph type="sldNum" sz="quarter" idx="10"/>
          </p:nvPr>
        </p:nvSpPr>
        <p:spPr/>
        <p:txBody>
          <a:bodyPr/>
          <a:lstStyle/>
          <a:p>
            <a:fld id="{34FA03A8-A899-4F4B-90F4-924AC50DE6BC}" type="slidenum">
              <a:rPr lang="en-US" smtClean="0"/>
              <a:t>181</a:t>
            </a:fld>
            <a:endParaRPr lang="en-US"/>
          </a:p>
        </p:txBody>
      </p:sp>
    </p:spTree>
    <p:extLst>
      <p:ext uri="{BB962C8B-B14F-4D97-AF65-F5344CB8AC3E}">
        <p14:creationId xmlns:p14="http://schemas.microsoft.com/office/powerpoint/2010/main" val="85840178"/>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your thoughts?</a:t>
            </a:r>
            <a:endParaRPr lang="en-US" dirty="0"/>
          </a:p>
        </p:txBody>
      </p:sp>
      <p:sp>
        <p:nvSpPr>
          <p:cNvPr id="3" name="Content Placeholder 2"/>
          <p:cNvSpPr>
            <a:spLocks noGrp="1"/>
          </p:cNvSpPr>
          <p:nvPr>
            <p:ph idx="1"/>
          </p:nvPr>
        </p:nvSpPr>
        <p:spPr/>
        <p:txBody>
          <a:bodyPr/>
          <a:lstStyle/>
          <a:p>
            <a:pPr marL="0" indent="0" algn="ctr">
              <a:buNone/>
            </a:pPr>
            <a:r>
              <a:rPr lang="en-US" dirty="0" smtClean="0"/>
              <a:t>Would Aiden be found to be responsible under a CLEAR AND CONVINCING EVIDENCE standard?</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207676"/>
            <a:ext cx="2115738" cy="211573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2232010"/>
            <a:ext cx="1590675" cy="2067070"/>
          </a:xfrm>
          <a:prstGeom prst="rect">
            <a:avLst/>
          </a:prstGeom>
        </p:spPr>
      </p:pic>
      <p:sp>
        <p:nvSpPr>
          <p:cNvPr id="4" name="Slide Number Placeholder 3"/>
          <p:cNvSpPr>
            <a:spLocks noGrp="1"/>
          </p:cNvSpPr>
          <p:nvPr>
            <p:ph type="sldNum" sz="quarter" idx="10"/>
          </p:nvPr>
        </p:nvSpPr>
        <p:spPr/>
        <p:txBody>
          <a:bodyPr/>
          <a:lstStyle/>
          <a:p>
            <a:fld id="{34FA03A8-A899-4F4B-90F4-924AC50DE6BC}" type="slidenum">
              <a:rPr lang="en-US" smtClean="0"/>
              <a:t>182</a:t>
            </a:fld>
            <a:endParaRPr lang="en-US"/>
          </a:p>
        </p:txBody>
      </p:sp>
    </p:spTree>
    <p:extLst>
      <p:ext uri="{BB962C8B-B14F-4D97-AF65-F5344CB8AC3E}">
        <p14:creationId xmlns:p14="http://schemas.microsoft.com/office/powerpoint/2010/main" val="2263618892"/>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must be included? </a:t>
            </a:r>
            <a:endParaRPr lang="en-US" dirty="0"/>
          </a:p>
        </p:txBody>
      </p:sp>
      <p:sp>
        <p:nvSpPr>
          <p:cNvPr id="3" name="Content Placeholder 2"/>
          <p:cNvSpPr>
            <a:spLocks noGrp="1"/>
          </p:cNvSpPr>
          <p:nvPr>
            <p:ph idx="1"/>
          </p:nvPr>
        </p:nvSpPr>
        <p:spPr/>
        <p:txBody>
          <a:bodyPr/>
          <a:lstStyle/>
          <a:p>
            <a:r>
              <a:rPr lang="en-US" dirty="0" smtClean="0"/>
              <a:t>Identification of the allegations</a:t>
            </a:r>
          </a:p>
          <a:p>
            <a:r>
              <a:rPr lang="en-US" dirty="0" smtClean="0"/>
              <a:t>Description of the procedural steps taken </a:t>
            </a:r>
            <a:r>
              <a:rPr lang="en-US" u="sng" dirty="0" smtClean="0"/>
              <a:t>from the receipt of the formal complaint through the determination </a:t>
            </a:r>
          </a:p>
          <a:p>
            <a:pPr lvl="1"/>
            <a:r>
              <a:rPr lang="en-US" dirty="0" smtClean="0"/>
              <a:t>Must include: </a:t>
            </a:r>
            <a:endParaRPr lang="en-US" dirty="0"/>
          </a:p>
          <a:p>
            <a:pPr lvl="2"/>
            <a:r>
              <a:rPr lang="en-US" dirty="0" smtClean="0"/>
              <a:t>Any notifications to the parties</a:t>
            </a:r>
          </a:p>
          <a:p>
            <a:pPr lvl="2"/>
            <a:r>
              <a:rPr lang="en-US" dirty="0" smtClean="0"/>
              <a:t>Interviews with parties and witnesses</a:t>
            </a:r>
          </a:p>
          <a:p>
            <a:pPr lvl="2"/>
            <a:r>
              <a:rPr lang="en-US" dirty="0" smtClean="0"/>
              <a:t>Site visits</a:t>
            </a:r>
          </a:p>
          <a:p>
            <a:pPr lvl="2"/>
            <a:r>
              <a:rPr lang="en-US" dirty="0" smtClean="0"/>
              <a:t>Methods used to gather evidence</a:t>
            </a:r>
          </a:p>
          <a:p>
            <a:pPr lvl="2"/>
            <a:r>
              <a:rPr lang="en-US" dirty="0" smtClean="0"/>
              <a:t>Hearings held</a:t>
            </a:r>
            <a:endParaRPr lang="en-US" dirty="0"/>
          </a:p>
        </p:txBody>
      </p:sp>
      <p:sp>
        <p:nvSpPr>
          <p:cNvPr id="4" name="Slide Number Placeholder 3"/>
          <p:cNvSpPr>
            <a:spLocks noGrp="1"/>
          </p:cNvSpPr>
          <p:nvPr>
            <p:ph type="sldNum" sz="quarter" idx="10"/>
          </p:nvPr>
        </p:nvSpPr>
        <p:spPr/>
        <p:txBody>
          <a:bodyPr/>
          <a:lstStyle/>
          <a:p>
            <a:fld id="{34FA03A8-A899-4F4B-90F4-924AC50DE6BC}" type="slidenum">
              <a:rPr lang="en-US" smtClean="0"/>
              <a:t>183</a:t>
            </a:fld>
            <a:endParaRPr lang="en-US"/>
          </a:p>
        </p:txBody>
      </p:sp>
    </p:spTree>
    <p:extLst>
      <p:ext uri="{BB962C8B-B14F-4D97-AF65-F5344CB8AC3E}">
        <p14:creationId xmlns:p14="http://schemas.microsoft.com/office/powerpoint/2010/main" val="1508930980"/>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must be included? </a:t>
            </a:r>
          </a:p>
        </p:txBody>
      </p:sp>
      <p:sp>
        <p:nvSpPr>
          <p:cNvPr id="3" name="Content Placeholder 2"/>
          <p:cNvSpPr>
            <a:spLocks noGrp="1"/>
          </p:cNvSpPr>
          <p:nvPr>
            <p:ph idx="1"/>
          </p:nvPr>
        </p:nvSpPr>
        <p:spPr/>
        <p:txBody>
          <a:bodyPr>
            <a:normAutofit/>
          </a:bodyPr>
          <a:lstStyle/>
          <a:p>
            <a:r>
              <a:rPr lang="en-US" dirty="0" smtClean="0"/>
              <a:t>Findings of fact supporting the determination;</a:t>
            </a:r>
          </a:p>
          <a:p>
            <a:r>
              <a:rPr lang="en-US" dirty="0"/>
              <a:t>Conclusions regarding the application of </a:t>
            </a:r>
            <a:r>
              <a:rPr lang="en-US" dirty="0" smtClean="0"/>
              <a:t>the Code of Conduct to </a:t>
            </a:r>
            <a:r>
              <a:rPr lang="en-US" dirty="0"/>
              <a:t>the facts</a:t>
            </a:r>
            <a:r>
              <a:rPr lang="en-US" dirty="0" smtClean="0"/>
              <a:t>;</a:t>
            </a:r>
          </a:p>
          <a:p>
            <a:r>
              <a:rPr lang="en-US" dirty="0"/>
              <a:t>A statement of, and rationale for, the result as to each allegation, including </a:t>
            </a:r>
            <a:r>
              <a:rPr lang="en-US" dirty="0" smtClean="0"/>
              <a:t>a determination </a:t>
            </a:r>
            <a:r>
              <a:rPr lang="en-US" dirty="0"/>
              <a:t>regarding </a:t>
            </a:r>
            <a:r>
              <a:rPr lang="en-US" dirty="0" smtClean="0"/>
              <a:t>responsibility;</a:t>
            </a:r>
          </a:p>
          <a:p>
            <a:r>
              <a:rPr lang="en-US" dirty="0" smtClean="0"/>
              <a:t>Any </a:t>
            </a:r>
            <a:r>
              <a:rPr lang="en-US" dirty="0"/>
              <a:t>disciplinary sanctions </a:t>
            </a:r>
            <a:r>
              <a:rPr lang="en-US" dirty="0" smtClean="0"/>
              <a:t>imposed;</a:t>
            </a:r>
          </a:p>
          <a:p>
            <a:r>
              <a:rPr lang="en-US" dirty="0" smtClean="0"/>
              <a:t>Any remedies provided to the Complainant;</a:t>
            </a:r>
            <a:endParaRPr lang="en-US" dirty="0"/>
          </a:p>
        </p:txBody>
      </p:sp>
      <p:sp>
        <p:nvSpPr>
          <p:cNvPr id="4" name="Slide Number Placeholder 3"/>
          <p:cNvSpPr>
            <a:spLocks noGrp="1"/>
          </p:cNvSpPr>
          <p:nvPr>
            <p:ph type="sldNum" sz="quarter" idx="10"/>
          </p:nvPr>
        </p:nvSpPr>
        <p:spPr/>
        <p:txBody>
          <a:bodyPr/>
          <a:lstStyle/>
          <a:p>
            <a:fld id="{34FA03A8-A899-4F4B-90F4-924AC50DE6BC}" type="slidenum">
              <a:rPr lang="en-US" smtClean="0"/>
              <a:t>184</a:t>
            </a:fld>
            <a:endParaRPr lang="en-US"/>
          </a:p>
        </p:txBody>
      </p:sp>
    </p:spTree>
    <p:extLst>
      <p:ext uri="{BB962C8B-B14F-4D97-AF65-F5344CB8AC3E}">
        <p14:creationId xmlns:p14="http://schemas.microsoft.com/office/powerpoint/2010/main" val="3726928072"/>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must be included? </a:t>
            </a:r>
          </a:p>
        </p:txBody>
      </p:sp>
      <p:sp>
        <p:nvSpPr>
          <p:cNvPr id="3" name="Content Placeholder 2"/>
          <p:cNvSpPr>
            <a:spLocks noGrp="1"/>
          </p:cNvSpPr>
          <p:nvPr>
            <p:ph idx="1"/>
          </p:nvPr>
        </p:nvSpPr>
        <p:spPr/>
        <p:txBody>
          <a:bodyPr/>
          <a:lstStyle/>
          <a:p>
            <a:r>
              <a:rPr lang="en-US" dirty="0" smtClean="0"/>
              <a:t>Procedures and permissible bases for an appeal (available to both parties)</a:t>
            </a:r>
          </a:p>
          <a:p>
            <a:endParaRPr lang="en-US" dirty="0"/>
          </a:p>
          <a:p>
            <a:endParaRPr lang="en-US" dirty="0" smtClean="0"/>
          </a:p>
          <a:p>
            <a:pPr marL="0" indent="0" algn="ctr">
              <a:buNone/>
            </a:pPr>
            <a:r>
              <a:rPr lang="en-US" dirty="0" smtClean="0"/>
              <a:t>The written determination must be provided to the parties </a:t>
            </a:r>
            <a:r>
              <a:rPr lang="en-US" b="1" dirty="0" smtClean="0"/>
              <a:t>simultaneously</a:t>
            </a:r>
            <a:r>
              <a:rPr lang="en-US" dirty="0" smtClean="0"/>
              <a:t>. </a:t>
            </a:r>
            <a:endParaRPr lang="en-US" dirty="0"/>
          </a:p>
        </p:txBody>
      </p:sp>
      <p:sp>
        <p:nvSpPr>
          <p:cNvPr id="4" name="Slide Number Placeholder 3"/>
          <p:cNvSpPr>
            <a:spLocks noGrp="1"/>
          </p:cNvSpPr>
          <p:nvPr>
            <p:ph type="sldNum" sz="quarter" idx="10"/>
          </p:nvPr>
        </p:nvSpPr>
        <p:spPr/>
        <p:txBody>
          <a:bodyPr/>
          <a:lstStyle/>
          <a:p>
            <a:fld id="{34FA03A8-A899-4F4B-90F4-924AC50DE6BC}" type="slidenum">
              <a:rPr lang="en-US" smtClean="0"/>
              <a:t>185</a:t>
            </a:fld>
            <a:endParaRPr lang="en-US"/>
          </a:p>
        </p:txBody>
      </p:sp>
    </p:spTree>
    <p:extLst>
      <p:ext uri="{BB962C8B-B14F-4D97-AF65-F5344CB8AC3E}">
        <p14:creationId xmlns:p14="http://schemas.microsoft.com/office/powerpoint/2010/main" val="2807578988"/>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does the written determination become final?</a:t>
            </a:r>
            <a:endParaRPr lang="en-US" dirty="0"/>
          </a:p>
        </p:txBody>
      </p:sp>
      <p:sp>
        <p:nvSpPr>
          <p:cNvPr id="3" name="Content Placeholder 2"/>
          <p:cNvSpPr>
            <a:spLocks noGrp="1"/>
          </p:cNvSpPr>
          <p:nvPr>
            <p:ph idx="1"/>
          </p:nvPr>
        </p:nvSpPr>
        <p:spPr/>
        <p:txBody>
          <a:bodyPr/>
          <a:lstStyle/>
          <a:p>
            <a:r>
              <a:rPr lang="en-US" dirty="0" smtClean="0"/>
              <a:t>Either the </a:t>
            </a:r>
            <a:r>
              <a:rPr lang="en-US" dirty="0"/>
              <a:t>date on which an appeal would no longer be considered </a:t>
            </a:r>
            <a:r>
              <a:rPr lang="en-US" dirty="0" smtClean="0"/>
              <a:t>timely; OR</a:t>
            </a:r>
          </a:p>
          <a:p>
            <a:r>
              <a:rPr lang="en-US" dirty="0"/>
              <a:t>O</a:t>
            </a:r>
            <a:r>
              <a:rPr lang="en-US" dirty="0" smtClean="0"/>
              <a:t>n </a:t>
            </a:r>
            <a:r>
              <a:rPr lang="en-US" dirty="0"/>
              <a:t>the date that the </a:t>
            </a:r>
            <a:r>
              <a:rPr lang="en-US" dirty="0" smtClean="0"/>
              <a:t>parties are provided </a:t>
            </a:r>
            <a:r>
              <a:rPr lang="en-US" dirty="0"/>
              <a:t>the written determination of the result of the </a:t>
            </a:r>
            <a:r>
              <a:rPr lang="en-US" dirty="0" smtClean="0"/>
              <a:t>appeal. </a:t>
            </a:r>
          </a:p>
        </p:txBody>
      </p:sp>
      <p:sp>
        <p:nvSpPr>
          <p:cNvPr id="4" name="Slide Number Placeholder 3"/>
          <p:cNvSpPr>
            <a:spLocks noGrp="1"/>
          </p:cNvSpPr>
          <p:nvPr>
            <p:ph type="sldNum" sz="quarter" idx="10"/>
          </p:nvPr>
        </p:nvSpPr>
        <p:spPr/>
        <p:txBody>
          <a:bodyPr/>
          <a:lstStyle/>
          <a:p>
            <a:fld id="{34FA03A8-A899-4F4B-90F4-924AC50DE6BC}" type="slidenum">
              <a:rPr lang="en-US" smtClean="0"/>
              <a:t>186</a:t>
            </a:fld>
            <a:endParaRPr lang="en-US"/>
          </a:p>
        </p:txBody>
      </p:sp>
    </p:spTree>
    <p:extLst>
      <p:ext uri="{BB962C8B-B14F-4D97-AF65-F5344CB8AC3E}">
        <p14:creationId xmlns:p14="http://schemas.microsoft.com/office/powerpoint/2010/main" val="890428217"/>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Appeal Process</a:t>
            </a:r>
            <a:endParaRPr lang="en-US" dirty="0"/>
          </a:p>
        </p:txBody>
      </p:sp>
      <p:sp>
        <p:nvSpPr>
          <p:cNvPr id="3" name="Content Placeholder 2"/>
          <p:cNvSpPr>
            <a:spLocks noGrp="1"/>
          </p:cNvSpPr>
          <p:nvPr>
            <p:ph idx="1"/>
          </p:nvPr>
        </p:nvSpPr>
        <p:spPr/>
        <p:txBody>
          <a:bodyPr/>
          <a:lstStyle/>
          <a:p>
            <a:pPr marL="0" indent="0" algn="ctr">
              <a:buNone/>
            </a:pPr>
            <a:r>
              <a:rPr lang="en-US" i="1" dirty="0" smtClean="0"/>
              <a:t>Both </a:t>
            </a:r>
            <a:r>
              <a:rPr lang="en-US" i="1" dirty="0"/>
              <a:t>parties </a:t>
            </a:r>
            <a:r>
              <a:rPr lang="en-US" i="1" dirty="0" smtClean="0"/>
              <a:t>must be offered an </a:t>
            </a:r>
            <a:r>
              <a:rPr lang="en-US" i="1" dirty="0"/>
              <a:t>appeal from a </a:t>
            </a:r>
            <a:r>
              <a:rPr lang="en-US" i="1" dirty="0" smtClean="0"/>
              <a:t>determination regarding responsibility or from a </a:t>
            </a:r>
            <a:r>
              <a:rPr lang="en-US" i="1" dirty="0"/>
              <a:t>dismissal of a formal </a:t>
            </a:r>
            <a:r>
              <a:rPr lang="en-US" i="1" dirty="0" smtClean="0"/>
              <a:t> complaint </a:t>
            </a:r>
            <a:r>
              <a:rPr lang="en-US" i="1" dirty="0"/>
              <a:t>or </a:t>
            </a:r>
            <a:r>
              <a:rPr lang="en-US" i="1" dirty="0" smtClean="0"/>
              <a:t>any allegations therein. </a:t>
            </a:r>
            <a:endParaRPr lang="en-US" i="1" dirty="0"/>
          </a:p>
        </p:txBody>
      </p:sp>
      <p:sp>
        <p:nvSpPr>
          <p:cNvPr id="4" name="Slide Number Placeholder 3"/>
          <p:cNvSpPr>
            <a:spLocks noGrp="1"/>
          </p:cNvSpPr>
          <p:nvPr>
            <p:ph type="sldNum" sz="quarter" idx="10"/>
          </p:nvPr>
        </p:nvSpPr>
        <p:spPr/>
        <p:txBody>
          <a:bodyPr/>
          <a:lstStyle/>
          <a:p>
            <a:fld id="{34FA03A8-A899-4F4B-90F4-924AC50DE6BC}" type="slidenum">
              <a:rPr lang="en-US" smtClean="0"/>
              <a:t>187</a:t>
            </a:fld>
            <a:endParaRPr lang="en-US"/>
          </a:p>
        </p:txBody>
      </p:sp>
    </p:spTree>
    <p:extLst>
      <p:ext uri="{BB962C8B-B14F-4D97-AF65-F5344CB8AC3E}">
        <p14:creationId xmlns:p14="http://schemas.microsoft.com/office/powerpoint/2010/main" val="2007344459"/>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Basis for Appeals</a:t>
            </a:r>
            <a:endParaRPr lang="en-US" dirty="0"/>
          </a:p>
        </p:txBody>
      </p:sp>
      <p:sp>
        <p:nvSpPr>
          <p:cNvPr id="3" name="Content Placeholder 2"/>
          <p:cNvSpPr>
            <a:spLocks noGrp="1"/>
          </p:cNvSpPr>
          <p:nvPr>
            <p:ph idx="1"/>
          </p:nvPr>
        </p:nvSpPr>
        <p:spPr/>
        <p:txBody>
          <a:bodyPr>
            <a:normAutofit lnSpcReduction="10000"/>
          </a:bodyPr>
          <a:lstStyle/>
          <a:p>
            <a:r>
              <a:rPr lang="en-US" dirty="0"/>
              <a:t>Procedural irregularity that affected the outcome of the matter</a:t>
            </a:r>
            <a:r>
              <a:rPr lang="en-US" dirty="0" smtClean="0"/>
              <a:t>;</a:t>
            </a:r>
          </a:p>
          <a:p>
            <a:r>
              <a:rPr lang="en-US" dirty="0"/>
              <a:t>New evidence that was not reasonably available at the time the </a:t>
            </a:r>
            <a:r>
              <a:rPr lang="en-US" dirty="0" smtClean="0"/>
              <a:t>determination regarding </a:t>
            </a:r>
            <a:r>
              <a:rPr lang="en-US" dirty="0"/>
              <a:t>responsibility or dismissal was made, that could affect the outcome of the matter</a:t>
            </a:r>
            <a:r>
              <a:rPr lang="en-US" dirty="0" smtClean="0"/>
              <a:t>;</a:t>
            </a:r>
          </a:p>
          <a:p>
            <a:r>
              <a:rPr lang="en-US" dirty="0"/>
              <a:t>The Title IX Coordinator, investigator(s), or decision-maker(s) had a conflict </a:t>
            </a:r>
            <a:r>
              <a:rPr lang="en-US" dirty="0" smtClean="0"/>
              <a:t>of interest </a:t>
            </a:r>
            <a:r>
              <a:rPr lang="en-US" dirty="0"/>
              <a:t>or bias for or against complainants or respondents generally or the </a:t>
            </a:r>
            <a:r>
              <a:rPr lang="en-US" dirty="0" smtClean="0"/>
              <a:t>individual complainant </a:t>
            </a:r>
            <a:r>
              <a:rPr lang="en-US" dirty="0"/>
              <a:t>or respondent that affected the outcome of the matter.</a:t>
            </a:r>
          </a:p>
        </p:txBody>
      </p:sp>
      <p:sp>
        <p:nvSpPr>
          <p:cNvPr id="4" name="Slide Number Placeholder 3"/>
          <p:cNvSpPr>
            <a:spLocks noGrp="1"/>
          </p:cNvSpPr>
          <p:nvPr>
            <p:ph type="sldNum" sz="quarter" idx="10"/>
          </p:nvPr>
        </p:nvSpPr>
        <p:spPr/>
        <p:txBody>
          <a:bodyPr/>
          <a:lstStyle/>
          <a:p>
            <a:fld id="{34FA03A8-A899-4F4B-90F4-924AC50DE6BC}" type="slidenum">
              <a:rPr lang="en-US" smtClean="0"/>
              <a:t>188</a:t>
            </a:fld>
            <a:endParaRPr lang="en-US"/>
          </a:p>
        </p:txBody>
      </p:sp>
    </p:spTree>
    <p:extLst>
      <p:ext uri="{BB962C8B-B14F-4D97-AF65-F5344CB8AC3E}">
        <p14:creationId xmlns:p14="http://schemas.microsoft.com/office/powerpoint/2010/main" val="592592243"/>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Appeal Procedure (mandatory)</a:t>
            </a:r>
            <a:endParaRPr lang="en-US" dirty="0"/>
          </a:p>
        </p:txBody>
      </p:sp>
      <p:sp>
        <p:nvSpPr>
          <p:cNvPr id="3" name="Content Placeholder 2"/>
          <p:cNvSpPr>
            <a:spLocks noGrp="1"/>
          </p:cNvSpPr>
          <p:nvPr>
            <p:ph idx="1"/>
          </p:nvPr>
        </p:nvSpPr>
        <p:spPr/>
        <p:txBody>
          <a:bodyPr>
            <a:normAutofit fontScale="92500" lnSpcReduction="20000"/>
          </a:bodyPr>
          <a:lstStyle/>
          <a:p>
            <a:r>
              <a:rPr lang="en-US" dirty="0"/>
              <a:t>Notify the other party in writing when an appeal is </a:t>
            </a:r>
            <a:r>
              <a:rPr lang="en-US" dirty="0" smtClean="0"/>
              <a:t>filed; </a:t>
            </a:r>
          </a:p>
          <a:p>
            <a:r>
              <a:rPr lang="en-US" dirty="0"/>
              <a:t>I</a:t>
            </a:r>
            <a:r>
              <a:rPr lang="en-US" dirty="0" smtClean="0"/>
              <a:t>mplement appeal procedures </a:t>
            </a:r>
            <a:r>
              <a:rPr lang="en-US" dirty="0"/>
              <a:t>equally for both </a:t>
            </a:r>
            <a:r>
              <a:rPr lang="en-US" dirty="0" smtClean="0"/>
              <a:t>parties;</a:t>
            </a:r>
          </a:p>
          <a:p>
            <a:r>
              <a:rPr lang="en-US" dirty="0"/>
              <a:t>Ensure that the decision-maker(s) for the appeal is not the same person as </a:t>
            </a:r>
            <a:r>
              <a:rPr lang="en-US" dirty="0" smtClean="0"/>
              <a:t>the decision-maker(s</a:t>
            </a:r>
            <a:r>
              <a:rPr lang="en-US" dirty="0"/>
              <a:t>) that reached the determination regarding responsibility or dismissal, </a:t>
            </a:r>
            <a:r>
              <a:rPr lang="en-US" dirty="0" smtClean="0"/>
              <a:t>the investigator(s</a:t>
            </a:r>
            <a:r>
              <a:rPr lang="en-US" dirty="0"/>
              <a:t>), or the Title IX </a:t>
            </a:r>
            <a:r>
              <a:rPr lang="en-US" dirty="0" smtClean="0"/>
              <a:t>Coordinator</a:t>
            </a:r>
          </a:p>
          <a:p>
            <a:r>
              <a:rPr lang="en-US" dirty="0"/>
              <a:t>Give both parties a reasonable, equal opportunity to submit a written statement </a:t>
            </a:r>
            <a:r>
              <a:rPr lang="en-US" dirty="0" smtClean="0"/>
              <a:t>in support </a:t>
            </a:r>
            <a:r>
              <a:rPr lang="en-US" dirty="0"/>
              <a:t>of, or challenging, the outcome</a:t>
            </a:r>
            <a:r>
              <a:rPr lang="en-US" dirty="0" smtClean="0"/>
              <a:t>;</a:t>
            </a:r>
          </a:p>
          <a:p>
            <a:r>
              <a:rPr lang="en-US" dirty="0"/>
              <a:t>Issue a written decision describing the result of the appeal and the rationale for </a:t>
            </a:r>
            <a:r>
              <a:rPr lang="en-US" dirty="0" smtClean="0"/>
              <a:t>the result</a:t>
            </a:r>
            <a:r>
              <a:rPr lang="en-US" dirty="0"/>
              <a:t>; and</a:t>
            </a:r>
          </a:p>
          <a:p>
            <a:r>
              <a:rPr lang="en-US" dirty="0" smtClean="0"/>
              <a:t>Provide </a:t>
            </a:r>
            <a:r>
              <a:rPr lang="en-US" dirty="0"/>
              <a:t>the written decision simultaneously to both parties.</a:t>
            </a:r>
          </a:p>
        </p:txBody>
      </p:sp>
      <p:sp>
        <p:nvSpPr>
          <p:cNvPr id="4" name="Slide Number Placeholder 3"/>
          <p:cNvSpPr>
            <a:spLocks noGrp="1"/>
          </p:cNvSpPr>
          <p:nvPr>
            <p:ph type="sldNum" sz="quarter" idx="10"/>
          </p:nvPr>
        </p:nvSpPr>
        <p:spPr/>
        <p:txBody>
          <a:bodyPr/>
          <a:lstStyle/>
          <a:p>
            <a:fld id="{34FA03A8-A899-4F4B-90F4-924AC50DE6BC}" type="slidenum">
              <a:rPr lang="en-US" smtClean="0"/>
              <a:t>189</a:t>
            </a:fld>
            <a:endParaRPr lang="en-US"/>
          </a:p>
        </p:txBody>
      </p:sp>
    </p:spTree>
    <p:extLst>
      <p:ext uri="{BB962C8B-B14F-4D97-AF65-F5344CB8AC3E}">
        <p14:creationId xmlns:p14="http://schemas.microsoft.com/office/powerpoint/2010/main" val="5754270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Roles</a:t>
            </a:r>
            <a:endParaRPr lang="en-US" b="1" dirty="0"/>
          </a:p>
        </p:txBody>
      </p:sp>
      <p:sp>
        <p:nvSpPr>
          <p:cNvPr id="3" name="Content Placeholder 2"/>
          <p:cNvSpPr>
            <a:spLocks noGrp="1"/>
          </p:cNvSpPr>
          <p:nvPr>
            <p:ph idx="1"/>
          </p:nvPr>
        </p:nvSpPr>
        <p:spPr/>
        <p:txBody>
          <a:bodyPr>
            <a:normAutofit/>
          </a:bodyPr>
          <a:lstStyle/>
          <a:p>
            <a:r>
              <a:rPr lang="en-US" dirty="0" smtClean="0"/>
              <a:t>Title </a:t>
            </a:r>
            <a:r>
              <a:rPr lang="en-US" dirty="0"/>
              <a:t>IX </a:t>
            </a:r>
            <a:r>
              <a:rPr lang="en-US" dirty="0" smtClean="0"/>
              <a:t>Coordinator (must be an employee)</a:t>
            </a:r>
          </a:p>
          <a:p>
            <a:r>
              <a:rPr lang="en-US" dirty="0" smtClean="0"/>
              <a:t>Investigator</a:t>
            </a:r>
          </a:p>
          <a:p>
            <a:r>
              <a:rPr lang="en-US" dirty="0" smtClean="0"/>
              <a:t>Advisor (party permitted to have an advisor of his/her choice)</a:t>
            </a:r>
          </a:p>
          <a:p>
            <a:r>
              <a:rPr lang="en-US" dirty="0" smtClean="0"/>
              <a:t>Decision-maker(s) </a:t>
            </a:r>
          </a:p>
          <a:p>
            <a:pPr marL="0" indent="0">
              <a:buNone/>
            </a:pPr>
            <a:endParaRPr lang="en-US" b="1" dirty="0" smtClean="0"/>
          </a:p>
          <a:p>
            <a:pPr marL="342900" lvl="1" indent="0">
              <a:buNone/>
            </a:pPr>
            <a:r>
              <a:rPr lang="en-US" b="1" dirty="0" smtClean="0"/>
              <a:t>Key </a:t>
            </a:r>
            <a:r>
              <a:rPr lang="en-US" b="1" dirty="0"/>
              <a:t>Change</a:t>
            </a:r>
            <a:r>
              <a:rPr lang="en-US" dirty="0"/>
              <a:t>: </a:t>
            </a:r>
            <a:r>
              <a:rPr lang="en-US" dirty="0" smtClean="0"/>
              <a:t>The </a:t>
            </a:r>
            <a:r>
              <a:rPr lang="en-US" u="sng" dirty="0" smtClean="0"/>
              <a:t>Decision-maker</a:t>
            </a:r>
            <a:r>
              <a:rPr lang="en-US" dirty="0" smtClean="0"/>
              <a:t> </a:t>
            </a:r>
            <a:r>
              <a:rPr lang="en-US" b="1" dirty="0" smtClean="0"/>
              <a:t>cannot be </a:t>
            </a:r>
            <a:r>
              <a:rPr lang="en-US" dirty="0" smtClean="0"/>
              <a:t>the same person as the </a:t>
            </a:r>
            <a:r>
              <a:rPr lang="en-US" u="sng" dirty="0" smtClean="0"/>
              <a:t>Title </a:t>
            </a:r>
            <a:r>
              <a:rPr lang="en-US" u="sng" dirty="0"/>
              <a:t>IX Coordinator</a:t>
            </a:r>
            <a:r>
              <a:rPr lang="en-US" dirty="0"/>
              <a:t> </a:t>
            </a:r>
            <a:r>
              <a:rPr lang="en-US" dirty="0" smtClean="0"/>
              <a:t>or</a:t>
            </a:r>
            <a:r>
              <a:rPr lang="en-US" b="1" dirty="0" smtClean="0"/>
              <a:t> </a:t>
            </a:r>
            <a:r>
              <a:rPr lang="en-US" dirty="0" smtClean="0"/>
              <a:t>the </a:t>
            </a:r>
            <a:r>
              <a:rPr lang="en-US" u="sng" dirty="0"/>
              <a:t>I</a:t>
            </a:r>
            <a:r>
              <a:rPr lang="en-US" u="sng" dirty="0" smtClean="0"/>
              <a:t>nvestigator</a:t>
            </a:r>
            <a:r>
              <a:rPr lang="en-US" dirty="0" smtClean="0"/>
              <a:t>. </a:t>
            </a:r>
            <a:endParaRPr lang="en-US" dirty="0"/>
          </a:p>
          <a:p>
            <a:endParaRPr lang="en-US" b="1" dirty="0" smtClean="0"/>
          </a:p>
          <a:p>
            <a:endParaRPr lang="en-US" b="1" dirty="0"/>
          </a:p>
          <a:p>
            <a:endParaRPr lang="en-US" dirty="0"/>
          </a:p>
        </p:txBody>
      </p:sp>
    </p:spTree>
    <p:extLst>
      <p:ext uri="{BB962C8B-B14F-4D97-AF65-F5344CB8AC3E}">
        <p14:creationId xmlns:p14="http://schemas.microsoft.com/office/powerpoint/2010/main" val="2811910091"/>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Retention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700" dirty="0" smtClean="0"/>
              <a:t>The following must be retained on file for seven years:</a:t>
            </a:r>
            <a:endParaRPr lang="en-US" sz="2700" dirty="0"/>
          </a:p>
          <a:p>
            <a:r>
              <a:rPr lang="en-US" dirty="0" smtClean="0"/>
              <a:t>Records </a:t>
            </a:r>
            <a:r>
              <a:rPr lang="en-US" dirty="0"/>
              <a:t>of investigation</a:t>
            </a:r>
          </a:p>
          <a:p>
            <a:r>
              <a:rPr lang="en-US" dirty="0"/>
              <a:t>Records of </a:t>
            </a:r>
            <a:r>
              <a:rPr lang="en-US" dirty="0" smtClean="0"/>
              <a:t>appeals and associated </a:t>
            </a:r>
            <a:r>
              <a:rPr lang="en-US" dirty="0"/>
              <a:t>materials</a:t>
            </a:r>
          </a:p>
          <a:p>
            <a:r>
              <a:rPr lang="en-US" dirty="0"/>
              <a:t>Records of any informal resolution process</a:t>
            </a:r>
          </a:p>
          <a:p>
            <a:r>
              <a:rPr lang="en-US" dirty="0"/>
              <a:t>All materials used to train </a:t>
            </a:r>
            <a:r>
              <a:rPr lang="en-US" dirty="0" smtClean="0"/>
              <a:t>Title IX </a:t>
            </a:r>
            <a:r>
              <a:rPr lang="en-US" dirty="0"/>
              <a:t>staff and any person who facilitates an informal </a:t>
            </a:r>
            <a:r>
              <a:rPr lang="en-US" dirty="0" smtClean="0"/>
              <a:t>resolution</a:t>
            </a:r>
          </a:p>
          <a:p>
            <a:r>
              <a:rPr lang="en-US" dirty="0" smtClean="0"/>
              <a:t>Records </a:t>
            </a:r>
            <a:r>
              <a:rPr lang="en-US" dirty="0"/>
              <a:t>of supportive measures taken in response to a </a:t>
            </a:r>
            <a:r>
              <a:rPr lang="en-US" dirty="0" smtClean="0"/>
              <a:t>complaint</a:t>
            </a:r>
            <a:endParaRPr lang="en-US" dirty="0"/>
          </a:p>
        </p:txBody>
      </p:sp>
      <p:sp>
        <p:nvSpPr>
          <p:cNvPr id="4" name="Slide Number Placeholder 3"/>
          <p:cNvSpPr>
            <a:spLocks noGrp="1"/>
          </p:cNvSpPr>
          <p:nvPr>
            <p:ph type="sldNum" sz="quarter" idx="10"/>
          </p:nvPr>
        </p:nvSpPr>
        <p:spPr/>
        <p:txBody>
          <a:bodyPr/>
          <a:lstStyle/>
          <a:p>
            <a:fld id="{34FA03A8-A899-4F4B-90F4-924AC50DE6BC}" type="slidenum">
              <a:rPr lang="en-US" smtClean="0"/>
              <a:t>190</a:t>
            </a:fld>
            <a:endParaRPr lang="en-US"/>
          </a:p>
        </p:txBody>
      </p:sp>
    </p:spTree>
    <p:extLst>
      <p:ext uri="{BB962C8B-B14F-4D97-AF65-F5344CB8AC3E}">
        <p14:creationId xmlns:p14="http://schemas.microsoft.com/office/powerpoint/2010/main" val="678491332"/>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3" name="Content Placeholder 2"/>
          <p:cNvSpPr>
            <a:spLocks noGrp="1"/>
          </p:cNvSpPr>
          <p:nvPr>
            <p:ph idx="1"/>
          </p:nvPr>
        </p:nvSpPr>
        <p:spPr/>
        <p:txBody>
          <a:bodyPr>
            <a:normAutofit lnSpcReduction="10000"/>
          </a:bodyPr>
          <a:lstStyle/>
          <a:p>
            <a:pPr lvl="1">
              <a:spcAft>
                <a:spcPts val="1800"/>
              </a:spcAft>
            </a:pPr>
            <a:r>
              <a:rPr lang="en-US" sz="1900" dirty="0"/>
              <a:t>There have been significant changes in both the investigation and hearing processes as a result of the new regulations.</a:t>
            </a:r>
          </a:p>
          <a:p>
            <a:pPr lvl="1"/>
            <a:r>
              <a:rPr lang="en-US" sz="1900" dirty="0" smtClean="0"/>
              <a:t>Hearings are now mandatory.</a:t>
            </a:r>
          </a:p>
          <a:p>
            <a:pPr lvl="2">
              <a:spcAft>
                <a:spcPts val="1800"/>
              </a:spcAft>
            </a:pPr>
            <a:r>
              <a:rPr lang="en-US" sz="1600" dirty="0" smtClean="0"/>
              <a:t>Both parties must have an advisor for cross-examination</a:t>
            </a:r>
          </a:p>
          <a:p>
            <a:pPr lvl="1">
              <a:spcAft>
                <a:spcPts val="1800"/>
              </a:spcAft>
            </a:pPr>
            <a:r>
              <a:rPr lang="en-US" sz="1900" dirty="0" smtClean="0"/>
              <a:t>Relevance is key!</a:t>
            </a:r>
          </a:p>
          <a:p>
            <a:pPr lvl="1">
              <a:spcAft>
                <a:spcPts val="1800"/>
              </a:spcAft>
            </a:pPr>
            <a:r>
              <a:rPr lang="en-US" sz="1900" dirty="0" smtClean="0"/>
              <a:t>Develop a final determination report that both adequately supports the determination of the decision maker and covers your bases for potential future appeals.</a:t>
            </a:r>
          </a:p>
          <a:p>
            <a:pPr lvl="1"/>
            <a:endParaRPr lang="en-US" sz="1900" dirty="0" smtClean="0"/>
          </a:p>
        </p:txBody>
      </p:sp>
      <p:sp>
        <p:nvSpPr>
          <p:cNvPr id="4" name="Slide Number Placeholder 3"/>
          <p:cNvSpPr>
            <a:spLocks noGrp="1"/>
          </p:cNvSpPr>
          <p:nvPr>
            <p:ph type="sldNum" sz="quarter" idx="10"/>
          </p:nvPr>
        </p:nvSpPr>
        <p:spPr/>
        <p:txBody>
          <a:bodyPr/>
          <a:lstStyle/>
          <a:p>
            <a:fld id="{34FA03A8-A899-4F4B-90F4-924AC50DE6BC}" type="slidenum">
              <a:rPr lang="en-US" smtClean="0"/>
              <a:t>191</a:t>
            </a:fld>
            <a:endParaRPr lang="en-US"/>
          </a:p>
        </p:txBody>
      </p:sp>
    </p:spTree>
    <p:extLst>
      <p:ext uri="{BB962C8B-B14F-4D97-AF65-F5344CB8AC3E}">
        <p14:creationId xmlns:p14="http://schemas.microsoft.com/office/powerpoint/2010/main" val="270268614"/>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Retention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700" dirty="0" smtClean="0"/>
              <a:t>The following must be retained on file for seven years:</a:t>
            </a:r>
            <a:endParaRPr lang="en-US" sz="2700" dirty="0"/>
          </a:p>
          <a:p>
            <a:r>
              <a:rPr lang="en-US" dirty="0" smtClean="0"/>
              <a:t>Records </a:t>
            </a:r>
            <a:r>
              <a:rPr lang="en-US" dirty="0"/>
              <a:t>of investigation</a:t>
            </a:r>
          </a:p>
          <a:p>
            <a:r>
              <a:rPr lang="en-US" dirty="0"/>
              <a:t>Records of </a:t>
            </a:r>
            <a:r>
              <a:rPr lang="en-US" dirty="0" smtClean="0"/>
              <a:t>appeals and associated </a:t>
            </a:r>
            <a:r>
              <a:rPr lang="en-US" dirty="0"/>
              <a:t>materials</a:t>
            </a:r>
          </a:p>
          <a:p>
            <a:r>
              <a:rPr lang="en-US" dirty="0"/>
              <a:t>Records of any informal resolution process</a:t>
            </a:r>
          </a:p>
          <a:p>
            <a:r>
              <a:rPr lang="en-US" dirty="0"/>
              <a:t>All materials used to train </a:t>
            </a:r>
            <a:r>
              <a:rPr lang="en-US" dirty="0" smtClean="0"/>
              <a:t>Title IX </a:t>
            </a:r>
            <a:r>
              <a:rPr lang="en-US" dirty="0"/>
              <a:t>staff and any person who facilitates an informal </a:t>
            </a:r>
            <a:r>
              <a:rPr lang="en-US" dirty="0" smtClean="0"/>
              <a:t>resolution</a:t>
            </a:r>
          </a:p>
          <a:p>
            <a:r>
              <a:rPr lang="en-US" dirty="0" smtClean="0"/>
              <a:t>Records </a:t>
            </a:r>
            <a:r>
              <a:rPr lang="en-US" dirty="0"/>
              <a:t>of supportive measures taken in response to a </a:t>
            </a:r>
            <a:r>
              <a:rPr lang="en-US" dirty="0" smtClean="0"/>
              <a:t>complaint</a:t>
            </a:r>
            <a:endParaRPr lang="en-US" dirty="0"/>
          </a:p>
        </p:txBody>
      </p:sp>
    </p:spTree>
    <p:extLst>
      <p:ext uri="{BB962C8B-B14F-4D97-AF65-F5344CB8AC3E}">
        <p14:creationId xmlns:p14="http://schemas.microsoft.com/office/powerpoint/2010/main" val="2475158706"/>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40734"/>
            <a:ext cx="9144000" cy="1102519"/>
          </a:xfrm>
        </p:spPr>
        <p:txBody>
          <a:bodyPr/>
          <a:lstStyle/>
          <a:p>
            <a:pPr algn="ctr"/>
            <a:r>
              <a:rPr lang="en-US" b="1" dirty="0" smtClean="0"/>
              <a:t>QUESTIONS?</a:t>
            </a:r>
            <a:endParaRPr lang="en-US" b="1" dirty="0"/>
          </a:p>
        </p:txBody>
      </p:sp>
      <p:sp>
        <p:nvSpPr>
          <p:cNvPr id="3" name="Subtitle 2"/>
          <p:cNvSpPr>
            <a:spLocks noGrp="1"/>
          </p:cNvSpPr>
          <p:nvPr>
            <p:ph type="subTitle" idx="1"/>
          </p:nvPr>
        </p:nvSpPr>
        <p:spPr>
          <a:xfrm>
            <a:off x="0" y="3143250"/>
            <a:ext cx="9144000" cy="1314450"/>
          </a:xfrm>
        </p:spPr>
        <p:txBody>
          <a:bodyPr/>
          <a:lstStyle/>
          <a:p>
            <a:pPr algn="ctr"/>
            <a:r>
              <a:rPr lang="en-US" dirty="0" smtClean="0"/>
              <a:t>Ask aloud or submit through the chat window!</a:t>
            </a:r>
            <a:endParaRPr lang="en-US" dirty="0"/>
          </a:p>
        </p:txBody>
      </p:sp>
      <p:pic>
        <p:nvPicPr>
          <p:cNvPr id="4" name="Picture 4" descr="Indiana State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819150"/>
            <a:ext cx="2711446" cy="49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603500"/>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040734"/>
            <a:ext cx="8991600" cy="2207416"/>
          </a:xfrm>
        </p:spPr>
        <p:txBody>
          <a:bodyPr>
            <a:normAutofit/>
          </a:bodyPr>
          <a:lstStyle/>
          <a:p>
            <a:pPr algn="ctr"/>
            <a:r>
              <a:rPr lang="en-US" sz="4400" cap="small" dirty="0" smtClean="0"/>
              <a:t>Thank You For Attending!</a:t>
            </a:r>
            <a:endParaRPr lang="en-US" sz="4400" cap="small" dirty="0"/>
          </a:p>
        </p:txBody>
      </p:sp>
      <p:pic>
        <p:nvPicPr>
          <p:cNvPr id="3" name="Picture 4" descr="Indiana State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819150"/>
            <a:ext cx="2711446" cy="49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828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0431" y="1836558"/>
            <a:ext cx="1588072" cy="15880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itle 1"/>
          <p:cNvSpPr>
            <a:spLocks noGrp="1"/>
          </p:cNvSpPr>
          <p:nvPr>
            <p:ph type="title"/>
          </p:nvPr>
        </p:nvSpPr>
        <p:spPr>
          <a:xfrm>
            <a:off x="457200" y="504589"/>
            <a:ext cx="8229600" cy="857250"/>
          </a:xfrm>
        </p:spPr>
        <p:txBody>
          <a:bodyPr/>
          <a:lstStyle/>
          <a:p>
            <a:r>
              <a:rPr lang="en-US" dirty="0" smtClean="0"/>
              <a:t>Today’s Speakers</a:t>
            </a:r>
            <a:endParaRPr lang="en-US" dirty="0"/>
          </a:p>
        </p:txBody>
      </p:sp>
      <p:sp>
        <p:nvSpPr>
          <p:cNvPr id="8" name="TextBox 7"/>
          <p:cNvSpPr txBox="1"/>
          <p:nvPr/>
        </p:nvSpPr>
        <p:spPr>
          <a:xfrm>
            <a:off x="2656240" y="3464689"/>
            <a:ext cx="2525360" cy="1115690"/>
          </a:xfrm>
          <a:prstGeom prst="rect">
            <a:avLst/>
          </a:prstGeom>
          <a:noFill/>
        </p:spPr>
        <p:txBody>
          <a:bodyPr wrap="square" rtlCol="0">
            <a:spAutoFit/>
          </a:bodyPr>
          <a:lstStyle/>
          <a:p>
            <a:r>
              <a:rPr lang="en-US" sz="1600" b="1" dirty="0" smtClean="0">
                <a:solidFill>
                  <a:srgbClr val="8E941E"/>
                </a:solidFill>
              </a:rPr>
              <a:t>Chris Bayh</a:t>
            </a:r>
          </a:p>
          <a:p>
            <a:r>
              <a:rPr lang="en-US" b="1" dirty="0">
                <a:solidFill>
                  <a:srgbClr val="00A7B8"/>
                </a:solidFill>
              </a:rPr>
              <a:t>Partner – </a:t>
            </a:r>
            <a:r>
              <a:rPr lang="en-US" b="1" dirty="0" smtClean="0">
                <a:solidFill>
                  <a:srgbClr val="00A7B8"/>
                </a:solidFill>
              </a:rPr>
              <a:t>Litigation</a:t>
            </a:r>
            <a:endParaRPr lang="en-US" b="1" dirty="0">
              <a:solidFill>
                <a:srgbClr val="00A7B8"/>
              </a:solidFill>
            </a:endParaRPr>
          </a:p>
          <a:p>
            <a:r>
              <a:rPr lang="en-US" b="1" dirty="0" smtClean="0"/>
              <a:t>Indianapolis</a:t>
            </a:r>
            <a:endParaRPr lang="en-US" b="1" dirty="0"/>
          </a:p>
          <a:p>
            <a:r>
              <a:rPr lang="en-US" sz="1050" dirty="0" smtClean="0"/>
              <a:t>chris.bayh@btlaw.com</a:t>
            </a:r>
            <a:endParaRPr lang="en-US" sz="1050" dirty="0"/>
          </a:p>
          <a:p>
            <a:r>
              <a:rPr lang="en-US" sz="1050" dirty="0"/>
              <a:t>(317) 231-7449</a:t>
            </a:r>
            <a:endParaRPr lang="en-US" sz="12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000" y="1836558"/>
            <a:ext cx="1588360" cy="15883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538694" y="3474091"/>
            <a:ext cx="2525360" cy="1077218"/>
          </a:xfrm>
          <a:prstGeom prst="rect">
            <a:avLst/>
          </a:prstGeom>
          <a:noFill/>
        </p:spPr>
        <p:txBody>
          <a:bodyPr wrap="square" rtlCol="0">
            <a:spAutoFit/>
          </a:bodyPr>
          <a:lstStyle/>
          <a:p>
            <a:r>
              <a:rPr lang="en-US" sz="1600" b="1" dirty="0" smtClean="0">
                <a:solidFill>
                  <a:srgbClr val="8E941E"/>
                </a:solidFill>
              </a:rPr>
              <a:t>Janilyn Daub</a:t>
            </a:r>
          </a:p>
          <a:p>
            <a:r>
              <a:rPr lang="en-US" b="1" dirty="0" smtClean="0">
                <a:solidFill>
                  <a:srgbClr val="00A7B8"/>
                </a:solidFill>
              </a:rPr>
              <a:t>Partner – Employment</a:t>
            </a:r>
            <a:endParaRPr lang="en-US" b="1" dirty="0">
              <a:solidFill>
                <a:srgbClr val="00A7B8"/>
              </a:solidFill>
            </a:endParaRPr>
          </a:p>
          <a:p>
            <a:r>
              <a:rPr lang="en-US" b="1" dirty="0" smtClean="0"/>
              <a:t>South Bend / Elkhart</a:t>
            </a:r>
            <a:endParaRPr lang="en-US" b="1" dirty="0"/>
          </a:p>
          <a:p>
            <a:r>
              <a:rPr lang="en-US" sz="1050" dirty="0" smtClean="0"/>
              <a:t>janilyn.daub@btlaw.com</a:t>
            </a:r>
            <a:endParaRPr lang="en-US" sz="1050" dirty="0"/>
          </a:p>
          <a:p>
            <a:r>
              <a:rPr lang="en-US" sz="1050" dirty="0"/>
              <a:t>(574) 237-1139</a:t>
            </a:r>
            <a:endParaRPr lang="en-US" sz="1200" dirty="0"/>
          </a:p>
        </p:txBody>
      </p:sp>
      <p:sp>
        <p:nvSpPr>
          <p:cNvPr id="12" name="TextBox 11"/>
          <p:cNvSpPr txBox="1"/>
          <p:nvPr/>
        </p:nvSpPr>
        <p:spPr>
          <a:xfrm>
            <a:off x="4648200" y="3475273"/>
            <a:ext cx="2709258" cy="1077218"/>
          </a:xfrm>
          <a:prstGeom prst="rect">
            <a:avLst/>
          </a:prstGeom>
          <a:noFill/>
        </p:spPr>
        <p:txBody>
          <a:bodyPr wrap="square" rtlCol="0">
            <a:spAutoFit/>
          </a:bodyPr>
          <a:lstStyle/>
          <a:p>
            <a:r>
              <a:rPr lang="en-US" sz="1600" b="1" dirty="0" smtClean="0">
                <a:solidFill>
                  <a:srgbClr val="8E941E"/>
                </a:solidFill>
              </a:rPr>
              <a:t>Mark Scudder</a:t>
            </a:r>
          </a:p>
          <a:p>
            <a:r>
              <a:rPr lang="en-US" b="1" dirty="0">
                <a:solidFill>
                  <a:srgbClr val="00A7B8"/>
                </a:solidFill>
              </a:rPr>
              <a:t>Of </a:t>
            </a:r>
            <a:r>
              <a:rPr lang="en-US" b="1" dirty="0" smtClean="0">
                <a:solidFill>
                  <a:srgbClr val="00A7B8"/>
                </a:solidFill>
              </a:rPr>
              <a:t>Counsel – Employment</a:t>
            </a:r>
            <a:endParaRPr lang="en-US" b="1" dirty="0">
              <a:solidFill>
                <a:srgbClr val="00A7B8"/>
              </a:solidFill>
            </a:endParaRPr>
          </a:p>
          <a:p>
            <a:r>
              <a:rPr lang="en-US" b="1" dirty="0" smtClean="0"/>
              <a:t>Ft. </a:t>
            </a:r>
            <a:r>
              <a:rPr lang="en-US" b="1" dirty="0"/>
              <a:t>W</a:t>
            </a:r>
            <a:r>
              <a:rPr lang="en-US" b="1" dirty="0" smtClean="0"/>
              <a:t>ayne</a:t>
            </a:r>
            <a:endParaRPr lang="en-US" b="1" dirty="0"/>
          </a:p>
          <a:p>
            <a:r>
              <a:rPr lang="en-US" sz="1050" dirty="0" smtClean="0"/>
              <a:t>mark.scudder@btlaw.com</a:t>
            </a:r>
            <a:endParaRPr lang="en-US" sz="1050" dirty="0"/>
          </a:p>
          <a:p>
            <a:r>
              <a:rPr lang="en-US" sz="1050" dirty="0" smtClean="0"/>
              <a:t>(260) 425-4618</a:t>
            </a:r>
            <a:endParaRPr lang="en-US" sz="1200"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9600" y="1840151"/>
            <a:ext cx="1585000" cy="158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1590" y="1840151"/>
            <a:ext cx="1585000" cy="158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p:cNvSpPr txBox="1"/>
          <p:nvPr/>
        </p:nvSpPr>
        <p:spPr>
          <a:xfrm>
            <a:off x="6765373" y="3487295"/>
            <a:ext cx="2525360" cy="1077218"/>
          </a:xfrm>
          <a:prstGeom prst="rect">
            <a:avLst/>
          </a:prstGeom>
          <a:noFill/>
        </p:spPr>
        <p:txBody>
          <a:bodyPr wrap="square" rtlCol="0">
            <a:spAutoFit/>
          </a:bodyPr>
          <a:lstStyle/>
          <a:p>
            <a:r>
              <a:rPr lang="en-US" sz="1600" b="1" dirty="0" smtClean="0">
                <a:solidFill>
                  <a:srgbClr val="8E941E"/>
                </a:solidFill>
              </a:rPr>
              <a:t>Taylor Hunter</a:t>
            </a:r>
          </a:p>
          <a:p>
            <a:r>
              <a:rPr lang="en-US" b="1" dirty="0" smtClean="0">
                <a:solidFill>
                  <a:srgbClr val="00A7B8"/>
                </a:solidFill>
              </a:rPr>
              <a:t>Associate – Employment</a:t>
            </a:r>
            <a:endParaRPr lang="en-US" b="1" dirty="0">
              <a:solidFill>
                <a:srgbClr val="00A7B8"/>
              </a:solidFill>
            </a:endParaRPr>
          </a:p>
          <a:p>
            <a:r>
              <a:rPr lang="en-US" b="1" dirty="0" smtClean="0"/>
              <a:t>Indianapolis</a:t>
            </a:r>
            <a:endParaRPr lang="en-US" b="1" dirty="0"/>
          </a:p>
          <a:p>
            <a:r>
              <a:rPr lang="en-US" sz="1050" dirty="0" smtClean="0"/>
              <a:t>taylor.hunter@btlaw.com</a:t>
            </a:r>
            <a:endParaRPr lang="en-US" sz="1050" dirty="0"/>
          </a:p>
          <a:p>
            <a:r>
              <a:rPr lang="en-US" sz="1050" dirty="0"/>
              <a:t>(317) 231-7755</a:t>
            </a:r>
            <a:endParaRPr lang="en-US" sz="1200" dirty="0"/>
          </a:p>
        </p:txBody>
      </p:sp>
    </p:spTree>
    <p:extLst>
      <p:ext uri="{BB962C8B-B14F-4D97-AF65-F5344CB8AC3E}">
        <p14:creationId xmlns:p14="http://schemas.microsoft.com/office/powerpoint/2010/main" val="24207423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Requirements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a:solidFill>
                  <a:srgbClr val="000000"/>
                </a:solidFill>
                <a:latin typeface="Calibri" panose="020F0502020204030204" pitchFamily="34" charset="0"/>
              </a:rPr>
              <a:t>A [University] must ensure that Title IX Coordinators, </a:t>
            </a:r>
            <a:r>
              <a:rPr lang="en-US" b="1" dirty="0">
                <a:solidFill>
                  <a:srgbClr val="FF0000"/>
                </a:solidFill>
                <a:latin typeface="Calibri" panose="020F0502020204030204" pitchFamily="34" charset="0"/>
              </a:rPr>
              <a:t>investigators</a:t>
            </a:r>
            <a:r>
              <a:rPr lang="en-US" dirty="0">
                <a:solidFill>
                  <a:srgbClr val="000000"/>
                </a:solidFill>
                <a:latin typeface="Calibri" panose="020F0502020204030204" pitchFamily="34" charset="0"/>
              </a:rPr>
              <a:t>, decision-makers, and any person who facilitates an informal resolution process, receive training on the </a:t>
            </a:r>
            <a:r>
              <a:rPr lang="en-US" b="1" dirty="0">
                <a:solidFill>
                  <a:srgbClr val="FF0000"/>
                </a:solidFill>
                <a:latin typeface="Calibri" panose="020F0502020204030204" pitchFamily="34" charset="0"/>
              </a:rPr>
              <a:t>definition of sexual </a:t>
            </a:r>
            <a:r>
              <a:rPr lang="en-US" b="1" dirty="0" err="1">
                <a:solidFill>
                  <a:srgbClr val="FF0000"/>
                </a:solidFill>
                <a:latin typeface="Calibri" panose="020F0502020204030204" pitchFamily="34" charset="0"/>
              </a:rPr>
              <a:t>harassment</a:t>
            </a:r>
            <a:r>
              <a:rPr lang="en-US" dirty="0" err="1">
                <a:solidFill>
                  <a:srgbClr val="000000"/>
                </a:solidFill>
                <a:latin typeface="Calibri" panose="020F0502020204030204" pitchFamily="34" charset="0"/>
              </a:rPr>
              <a:t>in</a:t>
            </a:r>
            <a:r>
              <a:rPr lang="en-US" dirty="0">
                <a:solidFill>
                  <a:srgbClr val="000000"/>
                </a:solidFill>
                <a:latin typeface="Calibri" panose="020F0502020204030204" pitchFamily="34" charset="0"/>
              </a:rPr>
              <a:t> §106.30, the </a:t>
            </a:r>
            <a:r>
              <a:rPr lang="en-US" b="1" dirty="0">
                <a:solidFill>
                  <a:srgbClr val="FF0000"/>
                </a:solidFill>
                <a:latin typeface="Calibri" panose="020F0502020204030204" pitchFamily="34" charset="0"/>
              </a:rPr>
              <a:t>scope of the recipient’s education program or activity</a:t>
            </a:r>
            <a:r>
              <a:rPr lang="en-US" dirty="0">
                <a:solidFill>
                  <a:srgbClr val="000000"/>
                </a:solidFill>
                <a:latin typeface="Calibri" panose="020F0502020204030204" pitchFamily="34" charset="0"/>
              </a:rPr>
              <a:t>, </a:t>
            </a:r>
            <a:r>
              <a:rPr lang="en-US" b="1" dirty="0">
                <a:solidFill>
                  <a:srgbClr val="FF0000"/>
                </a:solidFill>
                <a:latin typeface="Calibri" panose="020F0502020204030204" pitchFamily="34" charset="0"/>
              </a:rPr>
              <a:t>how to conduct an investigation </a:t>
            </a:r>
            <a:r>
              <a:rPr lang="en-US" dirty="0">
                <a:solidFill>
                  <a:srgbClr val="000000"/>
                </a:solidFill>
                <a:latin typeface="Calibri" panose="020F0502020204030204" pitchFamily="34" charset="0"/>
              </a:rPr>
              <a:t>and grievance process including hearings, appeals, and informal resolution processes, as applicable, and </a:t>
            </a:r>
            <a:r>
              <a:rPr lang="en-US" b="1" dirty="0">
                <a:solidFill>
                  <a:srgbClr val="FF0000"/>
                </a:solidFill>
                <a:latin typeface="Calibri" panose="020F0502020204030204" pitchFamily="34" charset="0"/>
              </a:rPr>
              <a:t>how to serve impartially, including by avoiding prejudgment of the facts at issue, conflicts of interest, and bias</a:t>
            </a:r>
            <a:r>
              <a:rPr lang="en-US" dirty="0">
                <a:solidFill>
                  <a:srgbClr val="000000"/>
                </a:solidFill>
                <a:latin typeface="Calibri" panose="020F0502020204030204" pitchFamily="34" charset="0"/>
              </a:rPr>
              <a:t>…A [University] also must ensure that investigators receive training on </a:t>
            </a:r>
            <a:r>
              <a:rPr lang="en-US" b="1" dirty="0">
                <a:solidFill>
                  <a:srgbClr val="FF0000"/>
                </a:solidFill>
                <a:latin typeface="Calibri" panose="020F0502020204030204" pitchFamily="34" charset="0"/>
              </a:rPr>
              <a:t>issues of relevance </a:t>
            </a:r>
            <a:r>
              <a:rPr lang="en-US" dirty="0">
                <a:solidFill>
                  <a:srgbClr val="000000"/>
                </a:solidFill>
                <a:latin typeface="Calibri" panose="020F0502020204030204" pitchFamily="34" charset="0"/>
              </a:rPr>
              <a:t>to create an investigative report that fairly summarizes relevant evidence, as set forth in paragraph (b)(5)(vii) of this section. </a:t>
            </a:r>
            <a:endParaRPr lang="en-US" dirty="0"/>
          </a:p>
        </p:txBody>
      </p:sp>
    </p:spTree>
    <p:extLst>
      <p:ext uri="{BB962C8B-B14F-4D97-AF65-F5344CB8AC3E}">
        <p14:creationId xmlns:p14="http://schemas.microsoft.com/office/powerpoint/2010/main" val="38226742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Requirements</a:t>
            </a:r>
            <a:endParaRPr lang="en-US" dirty="0"/>
          </a:p>
        </p:txBody>
      </p:sp>
      <p:sp>
        <p:nvSpPr>
          <p:cNvPr id="3" name="Content Placeholder 2"/>
          <p:cNvSpPr>
            <a:spLocks noGrp="1"/>
          </p:cNvSpPr>
          <p:nvPr>
            <p:ph idx="1"/>
          </p:nvPr>
        </p:nvSpPr>
        <p:spPr/>
        <p:txBody>
          <a:bodyPr>
            <a:normAutofit fontScale="92500"/>
          </a:bodyPr>
          <a:lstStyle/>
          <a:p>
            <a:r>
              <a:rPr lang="en-US" dirty="0"/>
              <a:t>Must train all Title IX personnel on:</a:t>
            </a:r>
          </a:p>
          <a:p>
            <a:pPr lvl="1"/>
            <a:r>
              <a:rPr lang="en-US" dirty="0"/>
              <a:t>Key definitions.</a:t>
            </a:r>
          </a:p>
          <a:p>
            <a:pPr lvl="1"/>
            <a:r>
              <a:rPr lang="en-US" dirty="0"/>
              <a:t>How to conduct investigations/grievance process.</a:t>
            </a:r>
          </a:p>
          <a:p>
            <a:pPr lvl="1"/>
            <a:r>
              <a:rPr lang="en-US" dirty="0"/>
              <a:t>How to be impartial</a:t>
            </a:r>
            <a:r>
              <a:rPr lang="en-US" dirty="0" smtClean="0"/>
              <a:t>.</a:t>
            </a:r>
            <a:endParaRPr lang="en-US" dirty="0"/>
          </a:p>
          <a:p>
            <a:r>
              <a:rPr lang="en-US" dirty="0"/>
              <a:t>Must provide decision-makers and investigators with training on evidentiary issues.</a:t>
            </a:r>
          </a:p>
          <a:p>
            <a:pPr lvl="1"/>
            <a:r>
              <a:rPr lang="en-US" dirty="0"/>
              <a:t>Relevancy.</a:t>
            </a:r>
          </a:p>
          <a:p>
            <a:pPr lvl="1"/>
            <a:r>
              <a:rPr lang="en-US" dirty="0"/>
              <a:t>Rape shield protections</a:t>
            </a:r>
            <a:r>
              <a:rPr lang="en-US" dirty="0" smtClean="0"/>
              <a:t>.</a:t>
            </a:r>
            <a:endParaRPr lang="en-US" dirty="0"/>
          </a:p>
          <a:p>
            <a:r>
              <a:rPr lang="en-US" dirty="0"/>
              <a:t>Must train decision-makers on any technology using at hearings.</a:t>
            </a:r>
          </a:p>
          <a:p>
            <a:endParaRPr lang="en-US" dirty="0"/>
          </a:p>
        </p:txBody>
      </p:sp>
    </p:spTree>
    <p:extLst>
      <p:ext uri="{BB962C8B-B14F-4D97-AF65-F5344CB8AC3E}">
        <p14:creationId xmlns:p14="http://schemas.microsoft.com/office/powerpoint/2010/main" val="33261222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Harassment Definition</a:t>
            </a:r>
            <a:endParaRPr lang="en-US" dirty="0"/>
          </a:p>
        </p:txBody>
      </p:sp>
      <p:sp>
        <p:nvSpPr>
          <p:cNvPr id="3" name="Content Placeholder 2"/>
          <p:cNvSpPr>
            <a:spLocks noGrp="1"/>
          </p:cNvSpPr>
          <p:nvPr>
            <p:ph idx="1"/>
          </p:nvPr>
        </p:nvSpPr>
        <p:spPr/>
        <p:txBody>
          <a:bodyPr>
            <a:normAutofit/>
          </a:bodyPr>
          <a:lstStyle/>
          <a:p>
            <a:pPr marL="457200" indent="-457200">
              <a:buAutoNum type="arabicParenBoth"/>
            </a:pPr>
            <a:r>
              <a:rPr lang="en-US" sz="2200" dirty="0" smtClean="0"/>
              <a:t>An </a:t>
            </a:r>
            <a:r>
              <a:rPr lang="en-US" sz="2200" dirty="0"/>
              <a:t>employee of the recipient conditioning the provision of an aid, benefit, or service of the recipient on an individual’s participation in unwelcome sexual conduct; </a:t>
            </a:r>
            <a:endParaRPr lang="en-US" sz="2200" dirty="0" smtClean="0"/>
          </a:p>
          <a:p>
            <a:pPr marL="0" indent="0">
              <a:buNone/>
            </a:pPr>
            <a:endParaRPr lang="en-US" dirty="0"/>
          </a:p>
        </p:txBody>
      </p:sp>
    </p:spTree>
    <p:extLst>
      <p:ext uri="{BB962C8B-B14F-4D97-AF65-F5344CB8AC3E}">
        <p14:creationId xmlns:p14="http://schemas.microsoft.com/office/powerpoint/2010/main" val="17329688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Harassment Definition</a:t>
            </a:r>
            <a:endParaRPr lang="en-US" dirty="0"/>
          </a:p>
        </p:txBody>
      </p:sp>
      <p:sp>
        <p:nvSpPr>
          <p:cNvPr id="3" name="Content Placeholder 2"/>
          <p:cNvSpPr>
            <a:spLocks noGrp="1"/>
          </p:cNvSpPr>
          <p:nvPr>
            <p:ph idx="1"/>
          </p:nvPr>
        </p:nvSpPr>
        <p:spPr/>
        <p:txBody>
          <a:bodyPr>
            <a:normAutofit/>
          </a:bodyPr>
          <a:lstStyle/>
          <a:p>
            <a:pPr marL="457200" indent="-457200">
              <a:buAutoNum type="arabicParenBoth"/>
            </a:pPr>
            <a:r>
              <a:rPr lang="en-US" sz="2200" dirty="0" smtClean="0">
                <a:solidFill>
                  <a:schemeClr val="bg1">
                    <a:lumMod val="85000"/>
                  </a:schemeClr>
                </a:solidFill>
              </a:rPr>
              <a:t>An </a:t>
            </a:r>
            <a:r>
              <a:rPr lang="en-US" sz="2200" dirty="0">
                <a:solidFill>
                  <a:schemeClr val="bg1">
                    <a:lumMod val="85000"/>
                  </a:schemeClr>
                </a:solidFill>
              </a:rPr>
              <a:t>employee of the recipient conditioning the provision of an aid, benefit, or service of the recipient on an individual’s participation in unwelcome sexual conduct; </a:t>
            </a:r>
            <a:endParaRPr lang="en-US" sz="2200" dirty="0" smtClean="0">
              <a:solidFill>
                <a:schemeClr val="bg1">
                  <a:lumMod val="85000"/>
                </a:schemeClr>
              </a:solidFill>
            </a:endParaRPr>
          </a:p>
          <a:p>
            <a:pPr marL="457200" indent="-457200">
              <a:buFont typeface="Arial" pitchFamily="34" charset="0"/>
              <a:buAutoNum type="arabicParenBoth"/>
            </a:pPr>
            <a:r>
              <a:rPr lang="en-US" sz="2200" dirty="0" smtClean="0"/>
              <a:t>Unwelcome </a:t>
            </a:r>
            <a:r>
              <a:rPr lang="en-US" sz="2200" dirty="0"/>
              <a:t>conduct determined by a reasonable person to be so severe, pervasive, </a:t>
            </a:r>
            <a:r>
              <a:rPr lang="en-US" sz="2200" b="1" u="sng" dirty="0"/>
              <a:t>and</a:t>
            </a:r>
            <a:r>
              <a:rPr lang="en-US" sz="2200" dirty="0"/>
              <a:t> objectively offensive that it effectively denies a person equal access to the recipient’s education program or activity; or </a:t>
            </a:r>
          </a:p>
          <a:p>
            <a:pPr marL="457200" indent="-457200">
              <a:buAutoNum type="arabicParenBoth"/>
            </a:pPr>
            <a:endParaRPr lang="en-US" dirty="0"/>
          </a:p>
        </p:txBody>
      </p:sp>
    </p:spTree>
    <p:extLst>
      <p:ext uri="{BB962C8B-B14F-4D97-AF65-F5344CB8AC3E}">
        <p14:creationId xmlns:p14="http://schemas.microsoft.com/office/powerpoint/2010/main" val="1255696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Harassment Definition</a:t>
            </a:r>
            <a:endParaRPr lang="en-US" dirty="0"/>
          </a:p>
        </p:txBody>
      </p:sp>
      <p:sp>
        <p:nvSpPr>
          <p:cNvPr id="3" name="Content Placeholder 2"/>
          <p:cNvSpPr>
            <a:spLocks noGrp="1"/>
          </p:cNvSpPr>
          <p:nvPr>
            <p:ph idx="1"/>
          </p:nvPr>
        </p:nvSpPr>
        <p:spPr/>
        <p:txBody>
          <a:bodyPr>
            <a:normAutofit fontScale="92500" lnSpcReduction="20000"/>
          </a:bodyPr>
          <a:lstStyle/>
          <a:p>
            <a:pPr marL="457200" indent="-457200">
              <a:buAutoNum type="arabicParenBoth"/>
            </a:pPr>
            <a:r>
              <a:rPr lang="en-US" dirty="0" smtClean="0">
                <a:solidFill>
                  <a:schemeClr val="bg1">
                    <a:lumMod val="85000"/>
                  </a:schemeClr>
                </a:solidFill>
              </a:rPr>
              <a:t>An </a:t>
            </a:r>
            <a:r>
              <a:rPr lang="en-US" dirty="0">
                <a:solidFill>
                  <a:schemeClr val="bg1">
                    <a:lumMod val="85000"/>
                  </a:schemeClr>
                </a:solidFill>
              </a:rPr>
              <a:t>employee of the recipient conditioning the provision of an aid, benefit, or service of the recipient on an individual’s participation in unwelcome sexual conduct; </a:t>
            </a:r>
            <a:endParaRPr lang="en-US" dirty="0" smtClean="0">
              <a:solidFill>
                <a:schemeClr val="bg1">
                  <a:lumMod val="85000"/>
                </a:schemeClr>
              </a:solidFill>
            </a:endParaRPr>
          </a:p>
          <a:p>
            <a:pPr marL="457200" indent="-457200">
              <a:buFont typeface="Arial" pitchFamily="34" charset="0"/>
              <a:buAutoNum type="arabicParenBoth"/>
            </a:pPr>
            <a:r>
              <a:rPr lang="en-US" dirty="0" smtClean="0">
                <a:solidFill>
                  <a:schemeClr val="bg1">
                    <a:lumMod val="85000"/>
                  </a:schemeClr>
                </a:solidFill>
              </a:rPr>
              <a:t>Unwelcome </a:t>
            </a:r>
            <a:r>
              <a:rPr lang="en-US" dirty="0">
                <a:solidFill>
                  <a:schemeClr val="bg1">
                    <a:lumMod val="85000"/>
                  </a:schemeClr>
                </a:solidFill>
              </a:rPr>
              <a:t>conduct determined by a reasonable person to be so severe, pervasive, </a:t>
            </a:r>
            <a:r>
              <a:rPr lang="en-US" b="1" u="sng" dirty="0">
                <a:solidFill>
                  <a:schemeClr val="bg1">
                    <a:lumMod val="85000"/>
                  </a:schemeClr>
                </a:solidFill>
              </a:rPr>
              <a:t>and</a:t>
            </a:r>
            <a:r>
              <a:rPr lang="en-US" dirty="0">
                <a:solidFill>
                  <a:schemeClr val="bg1">
                    <a:lumMod val="85000"/>
                  </a:schemeClr>
                </a:solidFill>
              </a:rPr>
              <a:t> objectively offensive that it effectively denies a person equal access to the recipient’s education program or activity; or </a:t>
            </a:r>
            <a:endParaRPr lang="en-US" dirty="0" smtClean="0">
              <a:solidFill>
                <a:schemeClr val="bg1">
                  <a:lumMod val="85000"/>
                </a:schemeClr>
              </a:solidFill>
            </a:endParaRPr>
          </a:p>
          <a:p>
            <a:pPr marL="457200" indent="-457200">
              <a:buFont typeface="Arial" pitchFamily="34" charset="0"/>
              <a:buAutoNum type="arabicParenBoth"/>
            </a:pPr>
            <a:r>
              <a:rPr lang="en-US" dirty="0"/>
              <a:t>“Sexual assault” as defined in 20 </a:t>
            </a:r>
            <a:r>
              <a:rPr lang="en-US" dirty="0" err="1"/>
              <a:t>U.S.C.1092</a:t>
            </a:r>
            <a:r>
              <a:rPr lang="en-US" dirty="0"/>
              <a:t>(f)(6)(A)(v), “dating violence” as defined in 34 </a:t>
            </a:r>
            <a:r>
              <a:rPr lang="en-US" dirty="0" err="1"/>
              <a:t>U.S.C</a:t>
            </a:r>
            <a:r>
              <a:rPr lang="en-US" dirty="0"/>
              <a:t>. 12291(a)(10), “domestic violence” as defined in 34 </a:t>
            </a:r>
            <a:r>
              <a:rPr lang="en-US" dirty="0" err="1"/>
              <a:t>U.S.C</a:t>
            </a:r>
            <a:r>
              <a:rPr lang="en-US" dirty="0"/>
              <a:t>. 12291(a)(8), or “stalking” as defined in 34 </a:t>
            </a:r>
            <a:r>
              <a:rPr lang="en-US" dirty="0" err="1"/>
              <a:t>U.S.C</a:t>
            </a:r>
            <a:r>
              <a:rPr lang="en-US" dirty="0"/>
              <a:t>. 12291(a)(30).</a:t>
            </a:r>
          </a:p>
          <a:p>
            <a:pPr marL="457200" indent="-457200">
              <a:buAutoNum type="arabicParenBoth"/>
            </a:pPr>
            <a:endParaRPr lang="en-US" dirty="0"/>
          </a:p>
        </p:txBody>
      </p:sp>
    </p:spTree>
    <p:extLst>
      <p:ext uri="{BB962C8B-B14F-4D97-AF65-F5344CB8AC3E}">
        <p14:creationId xmlns:p14="http://schemas.microsoft.com/office/powerpoint/2010/main" val="23375300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consider a few examples…</a:t>
            </a:r>
            <a:endParaRPr lang="en-US" dirty="0"/>
          </a:p>
        </p:txBody>
      </p:sp>
      <p:sp>
        <p:nvSpPr>
          <p:cNvPr id="3" name="Content Placeholder 2"/>
          <p:cNvSpPr>
            <a:spLocks noGrp="1"/>
          </p:cNvSpPr>
          <p:nvPr>
            <p:ph idx="1"/>
          </p:nvPr>
        </p:nvSpPr>
        <p:spPr/>
        <p:txBody>
          <a:bodyPr/>
          <a:lstStyle/>
          <a:p>
            <a:pPr marL="0" indent="0" algn="ctr">
              <a:buNone/>
            </a:pPr>
            <a:r>
              <a:rPr lang="en-US" dirty="0" smtClean="0"/>
              <a:t>Sexual harassment?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2478887"/>
            <a:ext cx="2115738" cy="211573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2469362"/>
            <a:ext cx="1590675" cy="2067070"/>
          </a:xfrm>
          <a:prstGeom prst="rect">
            <a:avLst/>
          </a:prstGeom>
        </p:spPr>
      </p:pic>
    </p:spTree>
    <p:extLst>
      <p:ext uri="{BB962C8B-B14F-4D97-AF65-F5344CB8AC3E}">
        <p14:creationId xmlns:p14="http://schemas.microsoft.com/office/powerpoint/2010/main" val="29937847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Coverage</a:t>
            </a:r>
            <a:endParaRPr lang="en-US" dirty="0"/>
          </a:p>
        </p:txBody>
      </p:sp>
      <p:sp>
        <p:nvSpPr>
          <p:cNvPr id="3" name="Content Placeholder 2"/>
          <p:cNvSpPr>
            <a:spLocks noGrp="1"/>
          </p:cNvSpPr>
          <p:nvPr>
            <p:ph idx="1"/>
          </p:nvPr>
        </p:nvSpPr>
        <p:spPr>
          <a:xfrm>
            <a:off x="457200" y="1276350"/>
            <a:ext cx="8229600" cy="3394472"/>
          </a:xfrm>
        </p:spPr>
        <p:txBody>
          <a:bodyPr>
            <a:normAutofit lnSpcReduction="10000"/>
          </a:bodyPr>
          <a:lstStyle/>
          <a:p>
            <a:r>
              <a:rPr lang="en-US" dirty="0"/>
              <a:t>Covers sexual harassment occurring “</a:t>
            </a:r>
            <a:r>
              <a:rPr lang="en-US" u="sng" dirty="0"/>
              <a:t>in the school’s education program or activity</a:t>
            </a:r>
            <a:r>
              <a:rPr lang="en-US" dirty="0"/>
              <a:t>, against a person in the United States</a:t>
            </a:r>
            <a:r>
              <a:rPr lang="en-US" dirty="0" smtClean="0"/>
              <a:t>.”</a:t>
            </a:r>
          </a:p>
          <a:p>
            <a:endParaRPr lang="en-US" sz="1400" dirty="0">
              <a:solidFill>
                <a:srgbClr val="000000"/>
              </a:solidFill>
              <a:latin typeface="Calibri" panose="020F0502020204030204" pitchFamily="34" charset="0"/>
            </a:endParaRPr>
          </a:p>
          <a:p>
            <a:r>
              <a:rPr lang="en-US" sz="2800" dirty="0">
                <a:solidFill>
                  <a:srgbClr val="000000"/>
                </a:solidFill>
                <a:latin typeface="Calibri" panose="020F0502020204030204" pitchFamily="34" charset="0"/>
              </a:rPr>
              <a:t>What is the school’s “education program or activity</a:t>
            </a:r>
            <a:r>
              <a:rPr lang="en-US" sz="2800" dirty="0" smtClean="0">
                <a:solidFill>
                  <a:srgbClr val="000000"/>
                </a:solidFill>
                <a:latin typeface="Calibri" panose="020F0502020204030204" pitchFamily="34" charset="0"/>
              </a:rPr>
              <a:t>?”</a:t>
            </a:r>
          </a:p>
          <a:p>
            <a:pPr lvl="1"/>
            <a:r>
              <a:rPr lang="en-US" dirty="0" smtClean="0">
                <a:solidFill>
                  <a:srgbClr val="000000"/>
                </a:solidFill>
                <a:latin typeface="Calibri" panose="020F0502020204030204" pitchFamily="34" charset="0"/>
              </a:rPr>
              <a:t>Locations</a:t>
            </a:r>
            <a:r>
              <a:rPr lang="en-US" dirty="0">
                <a:solidFill>
                  <a:srgbClr val="000000"/>
                </a:solidFill>
                <a:latin typeface="Calibri" panose="020F0502020204030204" pitchFamily="34" charset="0"/>
              </a:rPr>
              <a:t>, events, or circumstances over which the school exercised substantial control over both the respondent and the context in which the sexual harassment occurs.</a:t>
            </a:r>
          </a:p>
          <a:p>
            <a:pPr lvl="1"/>
            <a:r>
              <a:rPr lang="en-US" dirty="0">
                <a:solidFill>
                  <a:srgbClr val="000000"/>
                </a:solidFill>
                <a:latin typeface="Calibri" panose="020F0502020204030204" pitchFamily="34" charset="0"/>
              </a:rPr>
              <a:t>Specifically includes any building owned or controlled by a student </a:t>
            </a:r>
            <a:r>
              <a:rPr lang="en-US" dirty="0" smtClean="0">
                <a:solidFill>
                  <a:srgbClr val="000000"/>
                </a:solidFill>
                <a:latin typeface="Calibri" panose="020F0502020204030204" pitchFamily="34" charset="0"/>
              </a:rPr>
              <a:t>organization that </a:t>
            </a:r>
            <a:r>
              <a:rPr lang="en-US" dirty="0">
                <a:solidFill>
                  <a:srgbClr val="000000"/>
                </a:solidFill>
                <a:latin typeface="Calibri" panose="020F0502020204030204" pitchFamily="34" charset="0"/>
              </a:rPr>
              <a:t>is officially recognized by a postsecondary institution. </a:t>
            </a:r>
          </a:p>
          <a:p>
            <a:endParaRPr lang="en-US" dirty="0">
              <a:solidFill>
                <a:srgbClr val="000000"/>
              </a:solidFill>
              <a:latin typeface="Calibri" panose="020F0502020204030204" pitchFamily="34" charset="0"/>
            </a:endParaRPr>
          </a:p>
          <a:p>
            <a:endParaRPr lang="en-US" dirty="0"/>
          </a:p>
        </p:txBody>
      </p:sp>
    </p:spTree>
    <p:extLst>
      <p:ext uri="{BB962C8B-B14F-4D97-AF65-F5344CB8AC3E}">
        <p14:creationId xmlns:p14="http://schemas.microsoft.com/office/powerpoint/2010/main" val="22062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can report? </a:t>
            </a:r>
            <a:endParaRPr lang="en-US" dirty="0"/>
          </a:p>
        </p:txBody>
      </p:sp>
      <p:sp>
        <p:nvSpPr>
          <p:cNvPr id="3" name="Content Placeholder 2"/>
          <p:cNvSpPr>
            <a:spLocks noGrp="1"/>
          </p:cNvSpPr>
          <p:nvPr>
            <p:ph idx="1"/>
          </p:nvPr>
        </p:nvSpPr>
        <p:spPr/>
        <p:txBody>
          <a:bodyPr>
            <a:normAutofit/>
          </a:bodyPr>
          <a:lstStyle/>
          <a:p>
            <a:r>
              <a:rPr lang="en-US" sz="2000" dirty="0"/>
              <a:t>Any person may report sex discrimination, including sexual harassment (whether or not the person reporting is the person alleged to be the victim of conduct that could constitute sex </a:t>
            </a:r>
            <a:r>
              <a:rPr lang="en-US" sz="2000" dirty="0" smtClean="0"/>
              <a:t>discrimination </a:t>
            </a:r>
            <a:r>
              <a:rPr lang="en-US" sz="2000" dirty="0"/>
              <a:t>or sexual harassment</a:t>
            </a:r>
            <a:r>
              <a:rPr lang="en-US" sz="2000" dirty="0" smtClean="0"/>
              <a:t>).</a:t>
            </a:r>
          </a:p>
          <a:p>
            <a:r>
              <a:rPr lang="en-US" sz="2000" b="1" dirty="0"/>
              <a:t>How?</a:t>
            </a:r>
          </a:p>
          <a:p>
            <a:pPr marL="642937" lvl="2" indent="0">
              <a:buNone/>
            </a:pPr>
            <a:r>
              <a:rPr lang="en-US" dirty="0"/>
              <a:t>In person, by mail, by telephone, or by electronic mail, using the contract information listed for the Title IX Coordinator, or by any other means that results in the Title IX Coordinator receiving the person’s verbal or written report</a:t>
            </a:r>
            <a:r>
              <a:rPr lang="en-US" dirty="0" smtClean="0"/>
              <a:t>.</a:t>
            </a:r>
          </a:p>
          <a:p>
            <a:pPr marL="328612" indent="-285750"/>
            <a:r>
              <a:rPr lang="en-US" sz="2000" b="1" dirty="0" smtClean="0"/>
              <a:t>When?</a:t>
            </a:r>
          </a:p>
          <a:p>
            <a:pPr marL="42862" indent="0">
              <a:buNone/>
            </a:pPr>
            <a:r>
              <a:rPr lang="en-US" sz="2000" b="1" dirty="0" smtClean="0"/>
              <a:t>	</a:t>
            </a:r>
            <a:r>
              <a:rPr lang="en-US" sz="2000" dirty="0" smtClean="0"/>
              <a:t>At </a:t>
            </a:r>
            <a:r>
              <a:rPr lang="en-US" sz="2000" dirty="0"/>
              <a:t>any time (including during non-business hours)</a:t>
            </a:r>
          </a:p>
        </p:txBody>
      </p:sp>
    </p:spTree>
    <p:extLst>
      <p:ext uri="{BB962C8B-B14F-4D97-AF65-F5344CB8AC3E}">
        <p14:creationId xmlns:p14="http://schemas.microsoft.com/office/powerpoint/2010/main" val="268799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does a university have an obligation to respond?</a:t>
            </a:r>
          </a:p>
        </p:txBody>
      </p:sp>
      <p:sp>
        <p:nvSpPr>
          <p:cNvPr id="3" name="Content Placeholder 2"/>
          <p:cNvSpPr>
            <a:spLocks noGrp="1"/>
          </p:cNvSpPr>
          <p:nvPr>
            <p:ph idx="1"/>
          </p:nvPr>
        </p:nvSpPr>
        <p:spPr/>
        <p:txBody>
          <a:bodyPr>
            <a:normAutofit/>
          </a:bodyPr>
          <a:lstStyle/>
          <a:p>
            <a:pPr marL="0" indent="0">
              <a:buNone/>
            </a:pPr>
            <a:r>
              <a:rPr lang="en-US" sz="2800" dirty="0" smtClean="0"/>
              <a:t>“</a:t>
            </a:r>
            <a:r>
              <a:rPr lang="en-US" sz="2800" b="1" dirty="0"/>
              <a:t>Actual knowledge</a:t>
            </a:r>
            <a:r>
              <a:rPr lang="en-US" sz="2800" dirty="0"/>
              <a:t>” means notice of sexual harassment or allegations of sexual </a:t>
            </a:r>
            <a:r>
              <a:rPr lang="en-US" sz="2800" dirty="0" smtClean="0"/>
              <a:t>harassment</a:t>
            </a:r>
            <a:endParaRPr lang="en-US" sz="2800" dirty="0"/>
          </a:p>
          <a:p>
            <a:pPr marL="0" indent="0">
              <a:buNone/>
            </a:pPr>
            <a:endParaRPr lang="en-US" sz="2800" dirty="0" smtClean="0"/>
          </a:p>
          <a:p>
            <a:pPr marL="0" indent="0">
              <a:buNone/>
            </a:pPr>
            <a:endParaRPr lang="en-US" sz="2800" dirty="0"/>
          </a:p>
        </p:txBody>
      </p:sp>
    </p:spTree>
    <p:extLst>
      <p:ext uri="{BB962C8B-B14F-4D97-AF65-F5344CB8AC3E}">
        <p14:creationId xmlns:p14="http://schemas.microsoft.com/office/powerpoint/2010/main" val="25978961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 Knowledge – Who? </a:t>
            </a:r>
            <a:endParaRPr lang="en-US" dirty="0"/>
          </a:p>
        </p:txBody>
      </p:sp>
      <p:sp>
        <p:nvSpPr>
          <p:cNvPr id="3" name="Content Placeholder 2"/>
          <p:cNvSpPr>
            <a:spLocks noGrp="1"/>
          </p:cNvSpPr>
          <p:nvPr>
            <p:ph idx="1"/>
          </p:nvPr>
        </p:nvSpPr>
        <p:spPr/>
        <p:txBody>
          <a:bodyPr>
            <a:normAutofit/>
          </a:bodyPr>
          <a:lstStyle/>
          <a:p>
            <a:r>
              <a:rPr lang="en-US" dirty="0" smtClean="0"/>
              <a:t>Title IX Coordinator, AND</a:t>
            </a:r>
          </a:p>
          <a:p>
            <a:r>
              <a:rPr lang="en-US" dirty="0" smtClean="0"/>
              <a:t>A </a:t>
            </a:r>
            <a:r>
              <a:rPr lang="en-US" u="sng" dirty="0" smtClean="0"/>
              <a:t>designated school official</a:t>
            </a:r>
            <a:endParaRPr lang="en-US" dirty="0" smtClean="0"/>
          </a:p>
          <a:p>
            <a:pPr lvl="1"/>
            <a:r>
              <a:rPr lang="en-US" dirty="0" smtClean="0"/>
              <a:t>Must have authority to institute corrective measures on the school’s behalf</a:t>
            </a:r>
          </a:p>
          <a:p>
            <a:pPr marL="0" indent="0">
              <a:buNone/>
            </a:pPr>
            <a:endParaRPr lang="en-US" dirty="0"/>
          </a:p>
          <a:p>
            <a:pPr marL="0" indent="0" algn="ctr">
              <a:buNone/>
            </a:pPr>
            <a:r>
              <a:rPr lang="en-US" i="1" dirty="0" smtClean="0">
                <a:solidFill>
                  <a:srgbClr val="983222"/>
                </a:solidFill>
              </a:rPr>
              <a:t> </a:t>
            </a:r>
          </a:p>
          <a:p>
            <a:pPr marL="0" indent="0" algn="ctr">
              <a:buNone/>
            </a:pPr>
            <a:r>
              <a:rPr lang="en-US" i="1" dirty="0" smtClean="0">
                <a:solidFill>
                  <a:srgbClr val="983222"/>
                </a:solidFill>
              </a:rPr>
              <a:t>Is </a:t>
            </a:r>
            <a:r>
              <a:rPr lang="en-US" dirty="0" smtClean="0">
                <a:solidFill>
                  <a:srgbClr val="983222"/>
                </a:solidFill>
              </a:rPr>
              <a:t>anyone</a:t>
            </a:r>
            <a:r>
              <a:rPr lang="en-US" i="1" dirty="0" smtClean="0">
                <a:solidFill>
                  <a:srgbClr val="983222"/>
                </a:solidFill>
              </a:rPr>
              <a:t> a mandatory reporter?</a:t>
            </a:r>
            <a:endParaRPr lang="en-US" i="1" dirty="0">
              <a:solidFill>
                <a:srgbClr val="983222"/>
              </a:solidFill>
            </a:endParaRPr>
          </a:p>
        </p:txBody>
      </p:sp>
    </p:spTree>
    <p:extLst>
      <p:ext uri="{BB962C8B-B14F-4D97-AF65-F5344CB8AC3E}">
        <p14:creationId xmlns:p14="http://schemas.microsoft.com/office/powerpoint/2010/main" val="4210780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ACKNOWLEDGMENT &amp; DISCLAIMER</a:t>
            </a:r>
            <a:endParaRPr lang="en-US" dirty="0"/>
          </a:p>
        </p:txBody>
      </p:sp>
      <p:sp>
        <p:nvSpPr>
          <p:cNvPr id="3" name="Content Placeholder 2"/>
          <p:cNvSpPr>
            <a:spLocks noGrp="1"/>
          </p:cNvSpPr>
          <p:nvPr>
            <p:ph idx="1"/>
          </p:nvPr>
        </p:nvSpPr>
        <p:spPr/>
        <p:txBody>
          <a:bodyPr>
            <a:normAutofit fontScale="92500" lnSpcReduction="10000"/>
          </a:bodyPr>
          <a:lstStyle/>
          <a:p>
            <a:pPr marL="0" indent="0" algn="just">
              <a:buNone/>
            </a:pPr>
            <a:r>
              <a:rPr lang="en-US" dirty="0"/>
              <a:t>These materials were prepared by the attorneys at the law firm of Barnes &amp; Thornburg LLP.  These materials present general information about Indiana law and federal law, and they only serve as a beginning point for further investigation and study of the law relating to these topics. Although these materials present and discuss labor and employment law issues, they are not intended to provide legal advice.  Legal advice may be given and relied upon only on the basis of specific facts presented by a client to an attorney.  Barnes &amp; Thornburg LLP and the authors of these materials hereby disclaim any liability which may result from reliance on the information contained in these materials.</a:t>
            </a:r>
          </a:p>
          <a:p>
            <a:pPr marL="0" indent="0">
              <a:buNone/>
            </a:pPr>
            <a:endParaRPr lang="en-US" dirty="0"/>
          </a:p>
        </p:txBody>
      </p:sp>
    </p:spTree>
    <p:extLst>
      <p:ext uri="{BB962C8B-B14F-4D97-AF65-F5344CB8AC3E}">
        <p14:creationId xmlns:p14="http://schemas.microsoft.com/office/powerpoint/2010/main" val="24794815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Grievance Procedure: </a:t>
            </a:r>
            <a:br>
              <a:rPr lang="en-US" dirty="0" smtClean="0"/>
            </a:br>
            <a:r>
              <a:rPr lang="en-US" dirty="0" smtClean="0"/>
              <a:t>Pre-Investigation</a:t>
            </a:r>
            <a:endParaRPr lang="en-US" dirty="0"/>
          </a:p>
        </p:txBody>
      </p:sp>
      <p:sp>
        <p:nvSpPr>
          <p:cNvPr id="3" name="Text Placeholder 2"/>
          <p:cNvSpPr>
            <a:spLocks noGrp="1"/>
          </p:cNvSpPr>
          <p:nvPr>
            <p:ph type="body" idx="1"/>
          </p:nvPr>
        </p:nvSpPr>
        <p:spPr/>
        <p:txBody>
          <a:bodyPr/>
          <a:lstStyle/>
          <a:p>
            <a:r>
              <a:rPr lang="en-US" dirty="0"/>
              <a:t>Presented by </a:t>
            </a:r>
            <a:r>
              <a:rPr lang="en-US" dirty="0" smtClean="0"/>
              <a:t>Mark Scudder</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313" y="1276350"/>
            <a:ext cx="1595672" cy="15956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517578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Pre-Investigation Topics</a:t>
            </a:r>
            <a:endParaRPr lang="en-US" dirty="0"/>
          </a:p>
        </p:txBody>
      </p:sp>
      <p:sp>
        <p:nvSpPr>
          <p:cNvPr id="3" name="Content Placeholder 2"/>
          <p:cNvSpPr>
            <a:spLocks noGrp="1"/>
          </p:cNvSpPr>
          <p:nvPr>
            <p:ph idx="1"/>
          </p:nvPr>
        </p:nvSpPr>
        <p:spPr/>
        <p:txBody>
          <a:bodyPr/>
          <a:lstStyle/>
          <a:p>
            <a:r>
              <a:rPr lang="en-US" dirty="0" smtClean="0"/>
              <a:t>Filing of Formal Complaint</a:t>
            </a:r>
          </a:p>
          <a:p>
            <a:r>
              <a:rPr lang="en-US" dirty="0" smtClean="0"/>
              <a:t>Mandatory Supportive Measures</a:t>
            </a:r>
          </a:p>
          <a:p>
            <a:r>
              <a:rPr lang="en-US" dirty="0" smtClean="0"/>
              <a:t>Non-Retaliation Provisions</a:t>
            </a:r>
          </a:p>
          <a:p>
            <a:r>
              <a:rPr lang="en-US" dirty="0" smtClean="0"/>
              <a:t>Dismissals</a:t>
            </a:r>
          </a:p>
          <a:p>
            <a:r>
              <a:rPr lang="en-US" dirty="0" smtClean="0"/>
              <a:t>Informal Resolution Process</a:t>
            </a:r>
            <a:endParaRPr lang="en-US" dirty="0"/>
          </a:p>
        </p:txBody>
      </p:sp>
    </p:spTree>
    <p:extLst>
      <p:ext uri="{BB962C8B-B14F-4D97-AF65-F5344CB8AC3E}">
        <p14:creationId xmlns:p14="http://schemas.microsoft.com/office/powerpoint/2010/main" val="5804152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Complaints</a:t>
            </a:r>
            <a:endParaRPr lang="en-US" dirty="0"/>
          </a:p>
        </p:txBody>
      </p:sp>
      <p:sp>
        <p:nvSpPr>
          <p:cNvPr id="3" name="Content Placeholder 2"/>
          <p:cNvSpPr>
            <a:spLocks noGrp="1"/>
          </p:cNvSpPr>
          <p:nvPr>
            <p:ph idx="1"/>
          </p:nvPr>
        </p:nvSpPr>
        <p:spPr/>
        <p:txBody>
          <a:bodyPr/>
          <a:lstStyle/>
          <a:p>
            <a:r>
              <a:rPr lang="en-US" dirty="0" smtClean="0"/>
              <a:t>Anyone can make a report of harassment</a:t>
            </a:r>
          </a:p>
          <a:p>
            <a:r>
              <a:rPr lang="en-US" dirty="0" smtClean="0"/>
              <a:t>The grievance procedure is triggered by a Formal </a:t>
            </a:r>
            <a:r>
              <a:rPr lang="en-US" dirty="0"/>
              <a:t>C</a:t>
            </a:r>
            <a:r>
              <a:rPr lang="en-US" dirty="0" smtClean="0"/>
              <a:t>omplaint</a:t>
            </a:r>
          </a:p>
          <a:p>
            <a:r>
              <a:rPr lang="en-US" dirty="0" smtClean="0"/>
              <a:t>Formal Complaints can be filed by:</a:t>
            </a:r>
          </a:p>
          <a:p>
            <a:pPr lvl="1"/>
            <a:r>
              <a:rPr lang="en-US" dirty="0" smtClean="0"/>
              <a:t>The Complainant (the aggrieved party), or</a:t>
            </a:r>
          </a:p>
          <a:p>
            <a:pPr lvl="1"/>
            <a:r>
              <a:rPr lang="en-US" dirty="0" smtClean="0"/>
              <a:t>The Title IX Coordinator</a:t>
            </a:r>
          </a:p>
        </p:txBody>
      </p:sp>
    </p:spTree>
    <p:extLst>
      <p:ext uri="{BB962C8B-B14F-4D97-AF65-F5344CB8AC3E}">
        <p14:creationId xmlns:p14="http://schemas.microsoft.com/office/powerpoint/2010/main" val="37837771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must the school respond?</a:t>
            </a:r>
            <a:endParaRPr lang="en-US" dirty="0"/>
          </a:p>
        </p:txBody>
      </p:sp>
      <p:sp>
        <p:nvSpPr>
          <p:cNvPr id="3" name="Content Placeholder 2"/>
          <p:cNvSpPr>
            <a:spLocks noGrp="1"/>
          </p:cNvSpPr>
          <p:nvPr>
            <p:ph idx="1"/>
          </p:nvPr>
        </p:nvSpPr>
        <p:spPr/>
        <p:txBody>
          <a:bodyPr/>
          <a:lstStyle/>
          <a:p>
            <a:r>
              <a:rPr lang="en-US" dirty="0" smtClean="0"/>
              <a:t>The school can’t be “deliberately indifferent” to the knowledge</a:t>
            </a:r>
          </a:p>
          <a:p>
            <a:r>
              <a:rPr lang="en-US" dirty="0" smtClean="0"/>
              <a:t>The Title IX Coordinator must provide the following information to the individual:</a:t>
            </a:r>
          </a:p>
          <a:p>
            <a:pPr lvl="1"/>
            <a:r>
              <a:rPr lang="en-US" dirty="0" smtClean="0"/>
              <a:t>Availability of supportive measures;</a:t>
            </a:r>
          </a:p>
          <a:p>
            <a:pPr lvl="1"/>
            <a:r>
              <a:rPr lang="en-US" dirty="0" smtClean="0"/>
              <a:t>The right to file a complaint; and</a:t>
            </a:r>
          </a:p>
          <a:p>
            <a:pPr lvl="1"/>
            <a:r>
              <a:rPr lang="en-US" dirty="0" smtClean="0"/>
              <a:t>How to file a complaint</a:t>
            </a:r>
            <a:endParaRPr lang="en-US" dirty="0"/>
          </a:p>
        </p:txBody>
      </p:sp>
    </p:spTree>
    <p:extLst>
      <p:ext uri="{BB962C8B-B14F-4D97-AF65-F5344CB8AC3E}">
        <p14:creationId xmlns:p14="http://schemas.microsoft.com/office/powerpoint/2010/main" val="21920281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Respondent Notice</a:t>
            </a:r>
            <a:endParaRPr lang="en-US" dirty="0"/>
          </a:p>
        </p:txBody>
      </p:sp>
      <p:sp>
        <p:nvSpPr>
          <p:cNvPr id="3" name="Content Placeholder 2"/>
          <p:cNvSpPr>
            <a:spLocks noGrp="1"/>
          </p:cNvSpPr>
          <p:nvPr>
            <p:ph idx="1"/>
          </p:nvPr>
        </p:nvSpPr>
        <p:spPr/>
        <p:txBody>
          <a:bodyPr>
            <a:normAutofit lnSpcReduction="10000"/>
          </a:bodyPr>
          <a:lstStyle/>
          <a:p>
            <a:r>
              <a:rPr lang="en-US" dirty="0" smtClean="0"/>
              <a:t>The Title IX coordinator must provide written notice to the respondent including:</a:t>
            </a:r>
          </a:p>
          <a:p>
            <a:pPr lvl="1"/>
            <a:r>
              <a:rPr lang="en-US" sz="2200" dirty="0"/>
              <a:t>Actual allegations of facts that constitute sexual harassment and evidence that supports </a:t>
            </a:r>
            <a:r>
              <a:rPr lang="en-US" sz="2200" dirty="0" smtClean="0"/>
              <a:t>this</a:t>
            </a:r>
            <a:endParaRPr lang="en-US" sz="2200" dirty="0"/>
          </a:p>
          <a:p>
            <a:pPr lvl="1"/>
            <a:r>
              <a:rPr lang="en-US" sz="2200" dirty="0" smtClean="0"/>
              <a:t>That there is a presumption </a:t>
            </a:r>
            <a:r>
              <a:rPr lang="en-US" sz="2200" dirty="0"/>
              <a:t>of innocence</a:t>
            </a:r>
          </a:p>
          <a:p>
            <a:pPr lvl="1"/>
            <a:r>
              <a:rPr lang="en-US" sz="2200" dirty="0"/>
              <a:t>That parties are entitled to advisor of their choice</a:t>
            </a:r>
          </a:p>
          <a:p>
            <a:pPr lvl="1"/>
            <a:r>
              <a:rPr lang="en-US" sz="2200" dirty="0"/>
              <a:t>That parties can inspect and review </a:t>
            </a:r>
            <a:r>
              <a:rPr lang="en-US" sz="2200" dirty="0" smtClean="0"/>
              <a:t>evidence</a:t>
            </a:r>
            <a:endParaRPr lang="en-US" sz="2200" dirty="0"/>
          </a:p>
          <a:p>
            <a:pPr lvl="1"/>
            <a:r>
              <a:rPr lang="en-US" sz="2200" dirty="0"/>
              <a:t>Information regarding any code of conduct provisions that prohibit false statements</a:t>
            </a:r>
          </a:p>
          <a:p>
            <a:pPr lvl="1"/>
            <a:endParaRPr lang="en-US" dirty="0"/>
          </a:p>
        </p:txBody>
      </p:sp>
    </p:spTree>
    <p:extLst>
      <p:ext uri="{BB962C8B-B14F-4D97-AF65-F5344CB8AC3E}">
        <p14:creationId xmlns:p14="http://schemas.microsoft.com/office/powerpoint/2010/main" val="11541904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Respondent Notice</a:t>
            </a:r>
            <a:endParaRPr lang="en-US" dirty="0"/>
          </a:p>
        </p:txBody>
      </p:sp>
      <p:sp>
        <p:nvSpPr>
          <p:cNvPr id="3" name="Content Placeholder 2"/>
          <p:cNvSpPr>
            <a:spLocks noGrp="1"/>
          </p:cNvSpPr>
          <p:nvPr>
            <p:ph idx="1"/>
          </p:nvPr>
        </p:nvSpPr>
        <p:spPr/>
        <p:txBody>
          <a:bodyPr>
            <a:normAutofit/>
          </a:bodyPr>
          <a:lstStyle/>
          <a:p>
            <a:r>
              <a:rPr lang="en-US" dirty="0" smtClean="0"/>
              <a:t>Certain actions can be taken with regard to the respondent for the duration of the investigation</a:t>
            </a:r>
          </a:p>
          <a:p>
            <a:pPr lvl="1"/>
            <a:r>
              <a:rPr lang="en-US" dirty="0" smtClean="0"/>
              <a:t>Can </a:t>
            </a:r>
            <a:r>
              <a:rPr lang="en-US" dirty="0"/>
              <a:t>be put on administrative leave </a:t>
            </a:r>
            <a:r>
              <a:rPr lang="en-US" dirty="0" smtClean="0"/>
              <a:t>if they are an employee</a:t>
            </a:r>
          </a:p>
          <a:p>
            <a:pPr lvl="1"/>
            <a:r>
              <a:rPr lang="en-US" dirty="0"/>
              <a:t>C</a:t>
            </a:r>
            <a:r>
              <a:rPr lang="en-US" dirty="0" smtClean="0"/>
              <a:t>an be </a:t>
            </a:r>
            <a:r>
              <a:rPr lang="en-US" dirty="0"/>
              <a:t>removed from educational </a:t>
            </a:r>
            <a:r>
              <a:rPr lang="en-US" dirty="0" smtClean="0"/>
              <a:t>activities subject to emergency </a:t>
            </a:r>
            <a:r>
              <a:rPr lang="en-US" dirty="0"/>
              <a:t>removal </a:t>
            </a:r>
            <a:r>
              <a:rPr lang="en-US" dirty="0" smtClean="0"/>
              <a:t>procedures – §106.44(c)</a:t>
            </a:r>
          </a:p>
          <a:p>
            <a:pPr lvl="2"/>
            <a:r>
              <a:rPr lang="en-US" dirty="0" smtClean="0"/>
              <a:t>Conduct an individualized safety and risk analysis which determines respondent poses an imminent threat to the </a:t>
            </a:r>
            <a:r>
              <a:rPr lang="en-US" i="1" dirty="0" smtClean="0"/>
              <a:t>physical</a:t>
            </a:r>
            <a:r>
              <a:rPr lang="en-US" dirty="0" smtClean="0"/>
              <a:t> health or safety of </a:t>
            </a:r>
            <a:r>
              <a:rPr lang="en-US" i="1" dirty="0" smtClean="0"/>
              <a:t>anyone</a:t>
            </a:r>
            <a:r>
              <a:rPr lang="en-US" dirty="0" smtClean="0"/>
              <a:t> which arises from the allegations of sexual harassment</a:t>
            </a:r>
          </a:p>
          <a:p>
            <a:pPr lvl="2"/>
            <a:r>
              <a:rPr lang="en-US" dirty="0" smtClean="0"/>
              <a:t>Respondent is given the chance to challenge removal immediately</a:t>
            </a:r>
            <a:endParaRPr lang="en-US" dirty="0"/>
          </a:p>
          <a:p>
            <a:pPr lvl="2"/>
            <a:endParaRPr lang="en-US" dirty="0"/>
          </a:p>
        </p:txBody>
      </p:sp>
    </p:spTree>
    <p:extLst>
      <p:ext uri="{BB962C8B-B14F-4D97-AF65-F5344CB8AC3E}">
        <p14:creationId xmlns:p14="http://schemas.microsoft.com/office/powerpoint/2010/main" val="9603192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Does This Situation Justify an Emergency Removal?</a:t>
            </a:r>
            <a:endParaRPr lang="en-US" dirty="0"/>
          </a:p>
        </p:txBody>
      </p:sp>
      <p:sp>
        <p:nvSpPr>
          <p:cNvPr id="3" name="Content Placeholder 2"/>
          <p:cNvSpPr>
            <a:spLocks noGrp="1"/>
          </p:cNvSpPr>
          <p:nvPr>
            <p:ph idx="1"/>
          </p:nvPr>
        </p:nvSpPr>
        <p:spPr/>
        <p:txBody>
          <a:bodyPr/>
          <a:lstStyle/>
          <a:p>
            <a:pPr marL="0" indent="0" algn="ctr">
              <a:buNone/>
            </a:pPr>
            <a:r>
              <a:rPr lang="en-US" dirty="0" smtClean="0"/>
              <a:t>The weekend offender strikes again…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8900" y="1733550"/>
            <a:ext cx="3886200" cy="272614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962150"/>
            <a:ext cx="2115738" cy="211573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8253" y="2010818"/>
            <a:ext cx="1590675" cy="2067070"/>
          </a:xfrm>
          <a:prstGeom prst="rect">
            <a:avLst/>
          </a:prstGeom>
        </p:spPr>
      </p:pic>
    </p:spTree>
    <p:extLst>
      <p:ext uri="{BB962C8B-B14F-4D97-AF65-F5344CB8AC3E}">
        <p14:creationId xmlns:p14="http://schemas.microsoft.com/office/powerpoint/2010/main" val="15827510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Supportive Measures</a:t>
            </a:r>
            <a:endParaRPr lang="en-US" dirty="0"/>
          </a:p>
        </p:txBody>
      </p:sp>
      <p:sp>
        <p:nvSpPr>
          <p:cNvPr id="3" name="Content Placeholder 2"/>
          <p:cNvSpPr>
            <a:spLocks noGrp="1"/>
          </p:cNvSpPr>
          <p:nvPr>
            <p:ph idx="1"/>
          </p:nvPr>
        </p:nvSpPr>
        <p:spPr/>
        <p:txBody>
          <a:bodyPr/>
          <a:lstStyle/>
          <a:p>
            <a:r>
              <a:rPr lang="en-US" dirty="0"/>
              <a:t>When a school learns of sexual harassment, its mandatory response must include an offer of supportive measures for </a:t>
            </a:r>
            <a:r>
              <a:rPr lang="en-US" dirty="0" smtClean="0"/>
              <a:t>both parties.</a:t>
            </a:r>
            <a:endParaRPr lang="en-US" dirty="0"/>
          </a:p>
          <a:p>
            <a:r>
              <a:rPr lang="en-US" dirty="0"/>
              <a:t>The Title IX Coordinator should promptly contact the </a:t>
            </a:r>
            <a:r>
              <a:rPr lang="en-US" dirty="0" smtClean="0"/>
              <a:t>parties </a:t>
            </a:r>
            <a:r>
              <a:rPr lang="en-US" dirty="0"/>
              <a:t>to discuss the availability of supportive measures, consider the </a:t>
            </a:r>
            <a:r>
              <a:rPr lang="en-US" dirty="0" smtClean="0"/>
              <a:t>party’s </a:t>
            </a:r>
            <a:r>
              <a:rPr lang="en-US" dirty="0"/>
              <a:t>wishes with respect to supportive measures, etc</a:t>
            </a:r>
            <a:r>
              <a:rPr lang="en-US" dirty="0" smtClean="0"/>
              <a:t>.</a:t>
            </a:r>
          </a:p>
          <a:p>
            <a:r>
              <a:rPr lang="en-US" dirty="0" smtClean="0"/>
              <a:t>Supportive measures must remain as confidential as possible.</a:t>
            </a:r>
            <a:endParaRPr lang="en-US" dirty="0"/>
          </a:p>
          <a:p>
            <a:endParaRPr lang="en-US" dirty="0"/>
          </a:p>
        </p:txBody>
      </p:sp>
    </p:spTree>
    <p:extLst>
      <p:ext uri="{BB962C8B-B14F-4D97-AF65-F5344CB8AC3E}">
        <p14:creationId xmlns:p14="http://schemas.microsoft.com/office/powerpoint/2010/main" val="10655308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5750"/>
            <a:ext cx="8229600" cy="4114800"/>
          </a:xfrm>
        </p:spPr>
        <p:txBody>
          <a:bodyPr>
            <a:normAutofit/>
          </a:bodyPr>
          <a:lstStyle/>
          <a:p>
            <a:pPr algn="ctr"/>
            <a:r>
              <a:rPr lang="en-US" b="1" dirty="0" smtClean="0"/>
              <a:t>What are examples </a:t>
            </a:r>
            <a:r>
              <a:rPr lang="en-US" b="1" dirty="0"/>
              <a:t>of </a:t>
            </a:r>
            <a:r>
              <a:rPr lang="en-US" b="1" dirty="0" smtClean="0"/>
              <a:t>supportive</a:t>
            </a:r>
            <a:br>
              <a:rPr lang="en-US" b="1" dirty="0" smtClean="0"/>
            </a:br>
            <a:r>
              <a:rPr lang="en-US" b="1" dirty="0" smtClean="0"/>
              <a:t>measures a University could </a:t>
            </a:r>
            <a:r>
              <a:rPr lang="en-US" b="1" dirty="0"/>
              <a:t>offer?</a:t>
            </a:r>
          </a:p>
        </p:txBody>
      </p:sp>
    </p:spTree>
    <p:extLst>
      <p:ext uri="{BB962C8B-B14F-4D97-AF65-F5344CB8AC3E}">
        <p14:creationId xmlns:p14="http://schemas.microsoft.com/office/powerpoint/2010/main" val="21836647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Supportive Measures</a:t>
            </a:r>
            <a:endParaRPr lang="en-US" dirty="0"/>
          </a:p>
        </p:txBody>
      </p:sp>
      <p:sp>
        <p:nvSpPr>
          <p:cNvPr id="3" name="Content Placeholder 2"/>
          <p:cNvSpPr>
            <a:spLocks noGrp="1"/>
          </p:cNvSpPr>
          <p:nvPr>
            <p:ph idx="1"/>
          </p:nvPr>
        </p:nvSpPr>
        <p:spPr/>
        <p:txBody>
          <a:bodyPr>
            <a:normAutofit lnSpcReduction="10000"/>
          </a:bodyPr>
          <a:lstStyle/>
          <a:p>
            <a:r>
              <a:rPr lang="en-US" dirty="0" smtClean="0"/>
              <a:t>Free, individualized services designed to restore or preserve equal access to education, protect safety, or deter sexual harassment</a:t>
            </a:r>
          </a:p>
          <a:p>
            <a:pPr lvl="1"/>
            <a:r>
              <a:rPr lang="en-US" dirty="0" smtClean="0"/>
              <a:t>Support a student – not punitive or disciplinary with respect to another student</a:t>
            </a:r>
          </a:p>
          <a:p>
            <a:r>
              <a:rPr lang="en-US" dirty="0" smtClean="0"/>
              <a:t>Does NOT need to be a formal complaint</a:t>
            </a:r>
          </a:p>
          <a:p>
            <a:r>
              <a:rPr lang="en-US" dirty="0" smtClean="0"/>
              <a:t>Don’t unreasonably burden any other person</a:t>
            </a:r>
          </a:p>
          <a:p>
            <a:endParaRPr lang="en-US" dirty="0"/>
          </a:p>
          <a:p>
            <a:pPr marL="0" indent="0" algn="ctr">
              <a:buNone/>
            </a:pPr>
            <a:r>
              <a:rPr lang="en-US" i="1" dirty="0" smtClean="0">
                <a:solidFill>
                  <a:srgbClr val="983222"/>
                </a:solidFill>
              </a:rPr>
              <a:t>What about supportive measures for a non-student?</a:t>
            </a:r>
            <a:endParaRPr lang="en-US" i="1" dirty="0">
              <a:solidFill>
                <a:srgbClr val="983222"/>
              </a:solidFill>
            </a:endParaRPr>
          </a:p>
          <a:p>
            <a:pPr marL="0" indent="0">
              <a:buNone/>
            </a:pPr>
            <a:endParaRPr lang="en-US" dirty="0"/>
          </a:p>
          <a:p>
            <a:endParaRPr lang="en-US" dirty="0"/>
          </a:p>
        </p:txBody>
      </p:sp>
    </p:spTree>
    <p:extLst>
      <p:ext uri="{BB962C8B-B14F-4D97-AF65-F5344CB8AC3E}">
        <p14:creationId xmlns:p14="http://schemas.microsoft.com/office/powerpoint/2010/main" val="2799307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Topics:</a:t>
            </a:r>
            <a:endParaRPr lang="en-US" dirty="0"/>
          </a:p>
        </p:txBody>
      </p:sp>
      <p:sp>
        <p:nvSpPr>
          <p:cNvPr id="3" name="Content Placeholder 2"/>
          <p:cNvSpPr>
            <a:spLocks noGrp="1"/>
          </p:cNvSpPr>
          <p:nvPr>
            <p:ph idx="1"/>
          </p:nvPr>
        </p:nvSpPr>
        <p:spPr/>
        <p:txBody>
          <a:bodyPr>
            <a:normAutofit/>
          </a:bodyPr>
          <a:lstStyle/>
          <a:p>
            <a:r>
              <a:rPr lang="en-US" dirty="0"/>
              <a:t>Title IX Overview</a:t>
            </a:r>
          </a:p>
          <a:p>
            <a:r>
              <a:rPr lang="en-US" dirty="0" smtClean="0"/>
              <a:t>Regulatory </a:t>
            </a:r>
            <a:r>
              <a:rPr lang="en-US" dirty="0"/>
              <a:t>Changes </a:t>
            </a:r>
          </a:p>
          <a:p>
            <a:r>
              <a:rPr lang="en-US" dirty="0" smtClean="0"/>
              <a:t>Model Policy</a:t>
            </a:r>
          </a:p>
          <a:p>
            <a:r>
              <a:rPr lang="en-US" dirty="0" smtClean="0"/>
              <a:t>Investigations</a:t>
            </a:r>
          </a:p>
          <a:p>
            <a:r>
              <a:rPr lang="en-US" dirty="0" smtClean="0"/>
              <a:t>Hearings</a:t>
            </a:r>
          </a:p>
          <a:p>
            <a:r>
              <a:rPr lang="en-US" dirty="0" smtClean="0"/>
              <a:t>Decisions &amp; Appeals</a:t>
            </a:r>
            <a:endParaRPr lang="en-US" dirty="0"/>
          </a:p>
          <a:p>
            <a:r>
              <a:rPr lang="en-US" dirty="0"/>
              <a:t>Key </a:t>
            </a:r>
            <a:r>
              <a:rPr lang="en-US" dirty="0" smtClean="0"/>
              <a:t>Takeaways</a:t>
            </a:r>
          </a:p>
          <a:p>
            <a:pPr marL="0" indent="0">
              <a:buNone/>
            </a:pPr>
            <a:endParaRPr lang="en-US" dirty="0"/>
          </a:p>
        </p:txBody>
      </p:sp>
    </p:spTree>
    <p:extLst>
      <p:ext uri="{BB962C8B-B14F-4D97-AF65-F5344CB8AC3E}">
        <p14:creationId xmlns:p14="http://schemas.microsoft.com/office/powerpoint/2010/main" val="29935204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Non-Retaliation Provision</a:t>
            </a:r>
            <a:endParaRPr lang="en-US" dirty="0"/>
          </a:p>
        </p:txBody>
      </p:sp>
      <p:sp>
        <p:nvSpPr>
          <p:cNvPr id="3" name="Content Placeholder 2"/>
          <p:cNvSpPr>
            <a:spLocks noGrp="1"/>
          </p:cNvSpPr>
          <p:nvPr>
            <p:ph idx="1"/>
          </p:nvPr>
        </p:nvSpPr>
        <p:spPr/>
        <p:txBody>
          <a:bodyPr>
            <a:normAutofit/>
          </a:bodyPr>
          <a:lstStyle/>
          <a:p>
            <a:r>
              <a:rPr lang="en-US" dirty="0"/>
              <a:t>Any person retaliated against can file a complaint with the </a:t>
            </a:r>
            <a:r>
              <a:rPr lang="en-US" dirty="0" smtClean="0"/>
              <a:t>school and the school must </a:t>
            </a:r>
            <a:r>
              <a:rPr lang="en-US" dirty="0"/>
              <a:t>have a procedures in place for the prompt and equitable resolution of those </a:t>
            </a:r>
            <a:r>
              <a:rPr lang="en-US" dirty="0" smtClean="0"/>
              <a:t>complaints</a:t>
            </a:r>
          </a:p>
          <a:p>
            <a:r>
              <a:rPr lang="en-US" dirty="0" smtClean="0"/>
              <a:t>Any situation that could “chill” the bringing of Title IX violations can qualify as retaliation</a:t>
            </a:r>
            <a:endParaRPr lang="en-US" dirty="0"/>
          </a:p>
          <a:p>
            <a:r>
              <a:rPr lang="en-US" dirty="0" smtClean="0"/>
              <a:t>Regulations provide that protected speech under the First Amendment never constitutes retaliation.</a:t>
            </a:r>
          </a:p>
        </p:txBody>
      </p:sp>
    </p:spTree>
    <p:extLst>
      <p:ext uri="{BB962C8B-B14F-4D97-AF65-F5344CB8AC3E}">
        <p14:creationId xmlns:p14="http://schemas.microsoft.com/office/powerpoint/2010/main" val="42407286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retaliation?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343149"/>
            <a:ext cx="2115738" cy="211573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200" y="2367483"/>
            <a:ext cx="1590675" cy="2067070"/>
          </a:xfrm>
          <a:prstGeom prst="rect">
            <a:avLst/>
          </a:prstGeom>
        </p:spPr>
      </p:pic>
      <p:sp>
        <p:nvSpPr>
          <p:cNvPr id="3" name="Content Placeholder 2"/>
          <p:cNvSpPr>
            <a:spLocks noGrp="1"/>
          </p:cNvSpPr>
          <p:nvPr>
            <p:ph idx="1"/>
          </p:nvPr>
        </p:nvSpPr>
        <p:spPr/>
        <p:txBody>
          <a:bodyPr/>
          <a:lstStyle/>
          <a:p>
            <a:pPr marL="0" indent="0" algn="ctr">
              <a:buNone/>
            </a:pPr>
            <a:r>
              <a:rPr lang="en-US" dirty="0" smtClean="0"/>
              <a:t>A complainant reports a sexual assault that happened while under the influence of alcohol at a party and is punished for underage drinking – a code of conduct violation.</a:t>
            </a:r>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4625" y="2465847"/>
            <a:ext cx="3714750" cy="2087103"/>
          </a:xfrm>
          <a:prstGeom prst="rect">
            <a:avLst/>
          </a:prstGeom>
        </p:spPr>
      </p:pic>
    </p:spTree>
    <p:extLst>
      <p:ext uri="{BB962C8B-B14F-4D97-AF65-F5344CB8AC3E}">
        <p14:creationId xmlns:p14="http://schemas.microsoft.com/office/powerpoint/2010/main" val="30410549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Dismissals</a:t>
            </a:r>
            <a:endParaRPr lang="en-US" dirty="0"/>
          </a:p>
        </p:txBody>
      </p:sp>
      <p:sp>
        <p:nvSpPr>
          <p:cNvPr id="3" name="Content Placeholder 2"/>
          <p:cNvSpPr>
            <a:spLocks noGrp="1"/>
          </p:cNvSpPr>
          <p:nvPr>
            <p:ph idx="1"/>
          </p:nvPr>
        </p:nvSpPr>
        <p:spPr/>
        <p:txBody>
          <a:bodyPr/>
          <a:lstStyle/>
          <a:p>
            <a:r>
              <a:rPr lang="en-US" dirty="0" smtClean="0"/>
              <a:t>Two types</a:t>
            </a:r>
          </a:p>
          <a:p>
            <a:pPr lvl="1"/>
            <a:r>
              <a:rPr lang="en-US" dirty="0" smtClean="0"/>
              <a:t>Mandatory dismissals</a:t>
            </a:r>
          </a:p>
          <a:p>
            <a:pPr lvl="1"/>
            <a:r>
              <a:rPr lang="en-US" dirty="0" smtClean="0"/>
              <a:t>Discretionary dismissals</a:t>
            </a:r>
          </a:p>
          <a:p>
            <a:r>
              <a:rPr lang="en-US" dirty="0" smtClean="0"/>
              <a:t>For both types, notice must be promptly sent to all parties</a:t>
            </a:r>
            <a:endParaRPr lang="en-US" dirty="0"/>
          </a:p>
        </p:txBody>
      </p:sp>
    </p:spTree>
    <p:extLst>
      <p:ext uri="{BB962C8B-B14F-4D97-AF65-F5344CB8AC3E}">
        <p14:creationId xmlns:p14="http://schemas.microsoft.com/office/powerpoint/2010/main" val="31022653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Mandatory Dismissals</a:t>
            </a:r>
            <a:endParaRPr lang="en-US" dirty="0"/>
          </a:p>
        </p:txBody>
      </p:sp>
      <p:sp>
        <p:nvSpPr>
          <p:cNvPr id="3" name="Content Placeholder 2"/>
          <p:cNvSpPr>
            <a:spLocks noGrp="1"/>
          </p:cNvSpPr>
          <p:nvPr>
            <p:ph idx="1"/>
          </p:nvPr>
        </p:nvSpPr>
        <p:spPr/>
        <p:txBody>
          <a:bodyPr/>
          <a:lstStyle/>
          <a:p>
            <a:r>
              <a:rPr lang="en-US" dirty="0" smtClean="0"/>
              <a:t>Alleged actions fail </a:t>
            </a:r>
            <a:r>
              <a:rPr lang="en-US" dirty="0"/>
              <a:t>to meet definition of </a:t>
            </a:r>
            <a:r>
              <a:rPr lang="en-US" dirty="0" smtClean="0"/>
              <a:t>sexual </a:t>
            </a:r>
            <a:r>
              <a:rPr lang="en-US" dirty="0"/>
              <a:t>harassment</a:t>
            </a:r>
          </a:p>
          <a:p>
            <a:r>
              <a:rPr lang="en-US" dirty="0" smtClean="0"/>
              <a:t>Alleged actions did not occur </a:t>
            </a:r>
            <a:r>
              <a:rPr lang="en-US" dirty="0"/>
              <a:t>“in the school’s education program or activity, against a person in the United States</a:t>
            </a:r>
            <a:r>
              <a:rPr lang="en-US" dirty="0" smtClean="0"/>
              <a:t>.”</a:t>
            </a:r>
          </a:p>
          <a:p>
            <a:endParaRPr lang="en-US" dirty="0"/>
          </a:p>
          <a:p>
            <a:endParaRPr lang="en-US" dirty="0" smtClean="0"/>
          </a:p>
          <a:p>
            <a:endParaRPr lang="en-US" dirty="0"/>
          </a:p>
          <a:p>
            <a:pPr marL="0" indent="0" algn="ctr">
              <a:buNone/>
            </a:pPr>
            <a:r>
              <a:rPr lang="en-US" dirty="0">
                <a:solidFill>
                  <a:srgbClr val="983222"/>
                </a:solidFill>
              </a:rPr>
              <a:t>These </a:t>
            </a:r>
            <a:r>
              <a:rPr lang="en-US" dirty="0" smtClean="0">
                <a:solidFill>
                  <a:srgbClr val="983222"/>
                </a:solidFill>
              </a:rPr>
              <a:t>types of claims </a:t>
            </a:r>
            <a:r>
              <a:rPr lang="en-US" i="1" dirty="0" smtClean="0">
                <a:solidFill>
                  <a:srgbClr val="983222"/>
                </a:solidFill>
              </a:rPr>
              <a:t>can</a:t>
            </a:r>
            <a:r>
              <a:rPr lang="en-US" dirty="0" smtClean="0">
                <a:solidFill>
                  <a:srgbClr val="983222"/>
                </a:solidFill>
              </a:rPr>
              <a:t> </a:t>
            </a:r>
            <a:r>
              <a:rPr lang="en-US" dirty="0">
                <a:solidFill>
                  <a:srgbClr val="983222"/>
                </a:solidFill>
              </a:rPr>
              <a:t>still be addressed under their Code of Conduct – they are just not </a:t>
            </a:r>
            <a:r>
              <a:rPr lang="en-US" dirty="0" smtClean="0">
                <a:solidFill>
                  <a:srgbClr val="983222"/>
                </a:solidFill>
              </a:rPr>
              <a:t>Title IX violations!</a:t>
            </a:r>
            <a:endParaRPr lang="en-US" dirty="0">
              <a:solidFill>
                <a:srgbClr val="983222"/>
              </a:solidFill>
            </a:endParaRPr>
          </a:p>
          <a:p>
            <a:endParaRPr lang="en-US" dirty="0"/>
          </a:p>
        </p:txBody>
      </p:sp>
    </p:spTree>
    <p:extLst>
      <p:ext uri="{BB962C8B-B14F-4D97-AF65-F5344CB8AC3E}">
        <p14:creationId xmlns:p14="http://schemas.microsoft.com/office/powerpoint/2010/main" val="20121415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Discretionary Dismissals</a:t>
            </a:r>
            <a:endParaRPr lang="en-US" dirty="0"/>
          </a:p>
        </p:txBody>
      </p:sp>
      <p:sp>
        <p:nvSpPr>
          <p:cNvPr id="3" name="Content Placeholder 2"/>
          <p:cNvSpPr>
            <a:spLocks noGrp="1"/>
          </p:cNvSpPr>
          <p:nvPr>
            <p:ph idx="1"/>
          </p:nvPr>
        </p:nvSpPr>
        <p:spPr/>
        <p:txBody>
          <a:bodyPr/>
          <a:lstStyle/>
          <a:p>
            <a:r>
              <a:rPr lang="en-US" dirty="0"/>
              <a:t>If the complainant </a:t>
            </a:r>
            <a:r>
              <a:rPr lang="en-US" dirty="0" smtClean="0"/>
              <a:t>notifies Title IX </a:t>
            </a:r>
            <a:r>
              <a:rPr lang="en-US" dirty="0"/>
              <a:t>C</a:t>
            </a:r>
            <a:r>
              <a:rPr lang="en-US" dirty="0" smtClean="0"/>
              <a:t>oordinator </a:t>
            </a:r>
            <a:r>
              <a:rPr lang="en-US" dirty="0"/>
              <a:t>in writing that they wish to withdraw some or all of their allegations</a:t>
            </a:r>
          </a:p>
          <a:p>
            <a:r>
              <a:rPr lang="en-US" dirty="0"/>
              <a:t>If </a:t>
            </a:r>
            <a:r>
              <a:rPr lang="en-US" dirty="0" smtClean="0"/>
              <a:t>respondent </a:t>
            </a:r>
            <a:r>
              <a:rPr lang="en-US" dirty="0"/>
              <a:t>is no longer </a:t>
            </a:r>
            <a:r>
              <a:rPr lang="en-US" dirty="0" smtClean="0"/>
              <a:t>enrolled or employed </a:t>
            </a:r>
            <a:r>
              <a:rPr lang="en-US" dirty="0"/>
              <a:t>by school</a:t>
            </a:r>
          </a:p>
          <a:p>
            <a:r>
              <a:rPr lang="en-US" dirty="0" smtClean="0"/>
              <a:t>If specific circumstances prevent </a:t>
            </a:r>
            <a:r>
              <a:rPr lang="en-US" dirty="0"/>
              <a:t>school from gathering sufficient evidence to reach a determination about </a:t>
            </a:r>
            <a:r>
              <a:rPr lang="en-US" dirty="0" smtClean="0"/>
              <a:t>allegations</a:t>
            </a:r>
            <a:endParaRPr lang="en-US" dirty="0"/>
          </a:p>
          <a:p>
            <a:endParaRPr lang="en-US" dirty="0"/>
          </a:p>
        </p:txBody>
      </p:sp>
    </p:spTree>
    <p:extLst>
      <p:ext uri="{BB962C8B-B14F-4D97-AF65-F5344CB8AC3E}">
        <p14:creationId xmlns:p14="http://schemas.microsoft.com/office/powerpoint/2010/main" val="1410043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Informal Resolution Process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Requires </a:t>
            </a:r>
            <a:r>
              <a:rPr lang="en-US" i="1" dirty="0" smtClean="0"/>
              <a:t>voluntary </a:t>
            </a:r>
            <a:r>
              <a:rPr lang="en-US" dirty="0" smtClean="0"/>
              <a:t>and</a:t>
            </a:r>
            <a:r>
              <a:rPr lang="en-US" i="1" dirty="0" smtClean="0"/>
              <a:t> written </a:t>
            </a:r>
            <a:r>
              <a:rPr lang="en-US" dirty="0" smtClean="0"/>
              <a:t>consent from both parties</a:t>
            </a:r>
          </a:p>
          <a:p>
            <a:pPr lvl="1"/>
            <a:r>
              <a:rPr lang="en-US" dirty="0" smtClean="0"/>
              <a:t>Can </a:t>
            </a:r>
            <a:r>
              <a:rPr lang="en-US" i="1" dirty="0" smtClean="0"/>
              <a:t>not</a:t>
            </a:r>
            <a:r>
              <a:rPr lang="en-US" dirty="0" smtClean="0"/>
              <a:t> be a condition of employment or enrollment</a:t>
            </a:r>
          </a:p>
          <a:p>
            <a:r>
              <a:rPr lang="en-US" dirty="0" smtClean="0"/>
              <a:t>Unavailable if respondent is an employee (including faculty) of the school</a:t>
            </a:r>
          </a:p>
          <a:p>
            <a:r>
              <a:rPr lang="en-US" dirty="0" smtClean="0"/>
              <a:t>May take any form, but the school must must provide a facilitator who</a:t>
            </a:r>
          </a:p>
          <a:p>
            <a:pPr lvl="1"/>
            <a:r>
              <a:rPr lang="en-US" dirty="0" smtClean="0"/>
              <a:t>is free from conflicts of interest or bias</a:t>
            </a:r>
          </a:p>
          <a:p>
            <a:pPr lvl="1"/>
            <a:r>
              <a:rPr lang="en-US" dirty="0" smtClean="0"/>
              <a:t>has received special training</a:t>
            </a:r>
          </a:p>
          <a:p>
            <a:r>
              <a:rPr lang="en-US" dirty="0" smtClean="0"/>
              <a:t>Either party may abandon the informal resolution process </a:t>
            </a:r>
            <a:r>
              <a:rPr lang="en-US" i="1" dirty="0" smtClean="0"/>
              <a:t>“at any time” </a:t>
            </a:r>
            <a:r>
              <a:rPr lang="en-US" dirty="0" smtClean="0"/>
              <a:t>and proceed the investigation and hearing process</a:t>
            </a:r>
          </a:p>
          <a:p>
            <a:pPr marL="0" indent="0">
              <a:buNone/>
            </a:pPr>
            <a:endParaRPr lang="en-US" dirty="0"/>
          </a:p>
        </p:txBody>
      </p:sp>
    </p:spTree>
    <p:extLst>
      <p:ext uri="{BB962C8B-B14F-4D97-AF65-F5344CB8AC3E}">
        <p14:creationId xmlns:p14="http://schemas.microsoft.com/office/powerpoint/2010/main" val="6473505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3" name="Content Placeholder 2"/>
          <p:cNvSpPr>
            <a:spLocks noGrp="1"/>
          </p:cNvSpPr>
          <p:nvPr>
            <p:ph idx="1"/>
          </p:nvPr>
        </p:nvSpPr>
        <p:spPr/>
        <p:txBody>
          <a:bodyPr/>
          <a:lstStyle/>
          <a:p>
            <a:pPr lvl="2"/>
            <a:r>
              <a:rPr lang="en-US" dirty="0" smtClean="0"/>
              <a:t>No longer a safe harbor, now required by law</a:t>
            </a:r>
          </a:p>
          <a:p>
            <a:pPr lvl="2"/>
            <a:r>
              <a:rPr lang="en-US" dirty="0" smtClean="0"/>
              <a:t>Only </a:t>
            </a:r>
            <a:r>
              <a:rPr lang="en-US" dirty="0"/>
              <a:t>if actual knowledge in a controlled area in the US.</a:t>
            </a:r>
          </a:p>
          <a:p>
            <a:pPr lvl="2"/>
            <a:r>
              <a:rPr lang="en-US" dirty="0"/>
              <a:t>Redefine </a:t>
            </a:r>
            <a:r>
              <a:rPr lang="en-US" dirty="0" smtClean="0"/>
              <a:t>sexual </a:t>
            </a:r>
            <a:r>
              <a:rPr lang="en-US" dirty="0"/>
              <a:t>h</a:t>
            </a:r>
            <a:r>
              <a:rPr lang="en-US" dirty="0" smtClean="0"/>
              <a:t>arassment (severe </a:t>
            </a:r>
            <a:r>
              <a:rPr lang="en-US" i="1" dirty="0" smtClean="0"/>
              <a:t>and</a:t>
            </a:r>
            <a:r>
              <a:rPr lang="en-US" dirty="0" smtClean="0"/>
              <a:t> pervasive)</a:t>
            </a:r>
            <a:endParaRPr lang="en-US" dirty="0"/>
          </a:p>
          <a:p>
            <a:pPr lvl="2"/>
            <a:r>
              <a:rPr lang="en-US" dirty="0"/>
              <a:t>Lower </a:t>
            </a:r>
            <a:r>
              <a:rPr lang="en-US" dirty="0" smtClean="0"/>
              <a:t>evidentiary </a:t>
            </a:r>
            <a:r>
              <a:rPr lang="en-US" dirty="0"/>
              <a:t>standard</a:t>
            </a:r>
          </a:p>
          <a:p>
            <a:pPr lvl="2"/>
            <a:r>
              <a:rPr lang="en-US" dirty="0" smtClean="0"/>
              <a:t>Increase </a:t>
            </a:r>
            <a:r>
              <a:rPr lang="en-US" dirty="0"/>
              <a:t>due process protections for the accused.</a:t>
            </a:r>
          </a:p>
          <a:p>
            <a:pPr lvl="3"/>
            <a:r>
              <a:rPr lang="en-US" dirty="0" smtClean="0"/>
              <a:t>Investigations—notice requirements and evidence sharing</a:t>
            </a:r>
          </a:p>
          <a:p>
            <a:pPr lvl="3"/>
            <a:r>
              <a:rPr lang="en-US" dirty="0" smtClean="0"/>
              <a:t>Hearings—with cross-examination</a:t>
            </a:r>
          </a:p>
          <a:p>
            <a:pPr lvl="2"/>
            <a:r>
              <a:rPr lang="en-US" dirty="0" smtClean="0"/>
              <a:t>Enlarge Title IX </a:t>
            </a:r>
            <a:r>
              <a:rPr lang="en-US" dirty="0"/>
              <a:t>department</a:t>
            </a:r>
          </a:p>
          <a:p>
            <a:pPr lvl="3"/>
            <a:r>
              <a:rPr lang="en-US" sz="1600" dirty="0"/>
              <a:t>No single investigator</a:t>
            </a:r>
          </a:p>
          <a:p>
            <a:pPr lvl="3"/>
            <a:r>
              <a:rPr lang="en-US" sz="1600" dirty="0"/>
              <a:t>No </a:t>
            </a:r>
            <a:r>
              <a:rPr lang="en-US" sz="1600" dirty="0" smtClean="0"/>
              <a:t>conflicts</a:t>
            </a:r>
            <a:endParaRPr lang="en-US" sz="1600" dirty="0"/>
          </a:p>
        </p:txBody>
      </p:sp>
    </p:spTree>
    <p:extLst>
      <p:ext uri="{BB962C8B-B14F-4D97-AF65-F5344CB8AC3E}">
        <p14:creationId xmlns:p14="http://schemas.microsoft.com/office/powerpoint/2010/main" val="36673838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&amp; Policy Considerations</a:t>
            </a:r>
            <a:endParaRPr lang="en-US" dirty="0"/>
          </a:p>
        </p:txBody>
      </p:sp>
      <p:sp>
        <p:nvSpPr>
          <p:cNvPr id="3" name="Text Placeholder 2"/>
          <p:cNvSpPr>
            <a:spLocks noGrp="1"/>
          </p:cNvSpPr>
          <p:nvPr>
            <p:ph type="body" idx="1"/>
          </p:nvPr>
        </p:nvSpPr>
        <p:spPr/>
        <p:txBody>
          <a:bodyPr/>
          <a:lstStyle/>
          <a:p>
            <a:r>
              <a:rPr lang="en-US" dirty="0" smtClean="0"/>
              <a:t>Presented by Chris Bayh</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313" y="1154825"/>
            <a:ext cx="1606830" cy="16068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205072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of Potential Noncompliance</a:t>
            </a:r>
            <a:endParaRPr lang="en-US" dirty="0"/>
          </a:p>
        </p:txBody>
      </p:sp>
      <p:sp>
        <p:nvSpPr>
          <p:cNvPr id="3" name="Content Placeholder 2"/>
          <p:cNvSpPr>
            <a:spLocks noGrp="1"/>
          </p:cNvSpPr>
          <p:nvPr>
            <p:ph idx="1"/>
          </p:nvPr>
        </p:nvSpPr>
        <p:spPr/>
        <p:txBody>
          <a:bodyPr>
            <a:normAutofit/>
          </a:bodyPr>
          <a:lstStyle/>
          <a:p>
            <a:pPr marL="0" indent="0">
              <a:spcAft>
                <a:spcPts val="600"/>
              </a:spcAft>
              <a:buNone/>
            </a:pPr>
            <a:r>
              <a:rPr lang="en-US" dirty="0" smtClean="0"/>
              <a:t>Department of Education Office of Civil Rights</a:t>
            </a:r>
          </a:p>
          <a:p>
            <a:r>
              <a:rPr lang="en-US" dirty="0" smtClean="0"/>
              <a:t>Potential steps</a:t>
            </a:r>
          </a:p>
          <a:p>
            <a:pPr lvl="1"/>
            <a:r>
              <a:rPr lang="en-US" dirty="0" smtClean="0"/>
              <a:t>Complaint</a:t>
            </a:r>
          </a:p>
          <a:p>
            <a:pPr lvl="1"/>
            <a:r>
              <a:rPr lang="en-US" dirty="0" smtClean="0"/>
              <a:t>Investigation</a:t>
            </a:r>
          </a:p>
          <a:p>
            <a:pPr lvl="1"/>
            <a:r>
              <a:rPr lang="en-US" dirty="0" smtClean="0"/>
              <a:t>Enforcement action</a:t>
            </a:r>
          </a:p>
          <a:p>
            <a:pPr>
              <a:spcBef>
                <a:spcPts val="1200"/>
              </a:spcBef>
            </a:pPr>
            <a:r>
              <a:rPr lang="en-US" dirty="0" smtClean="0"/>
              <a:t>Publication </a:t>
            </a:r>
          </a:p>
        </p:txBody>
      </p:sp>
    </p:spTree>
    <p:extLst>
      <p:ext uri="{BB962C8B-B14F-4D97-AF65-F5344CB8AC3E}">
        <p14:creationId xmlns:p14="http://schemas.microsoft.com/office/powerpoint/2010/main" val="6820232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of Potential Noncompliance</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Civil suit</a:t>
            </a:r>
          </a:p>
          <a:p>
            <a:pPr lvl="1"/>
            <a:r>
              <a:rPr lang="en-US" dirty="0" smtClean="0"/>
              <a:t>Private right of action</a:t>
            </a:r>
          </a:p>
          <a:p>
            <a:r>
              <a:rPr lang="en-US" dirty="0" smtClean="0"/>
              <a:t>Relations: campus, alumni, community, public</a:t>
            </a:r>
          </a:p>
        </p:txBody>
      </p:sp>
    </p:spTree>
    <p:extLst>
      <p:ext uri="{BB962C8B-B14F-4D97-AF65-F5344CB8AC3E}">
        <p14:creationId xmlns:p14="http://schemas.microsoft.com/office/powerpoint/2010/main" val="2222341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6" y="2419350"/>
            <a:ext cx="7772400" cy="1102519"/>
          </a:xfrm>
        </p:spPr>
        <p:txBody>
          <a:bodyPr>
            <a:normAutofit fontScale="90000"/>
          </a:bodyPr>
          <a:lstStyle/>
          <a:p>
            <a:pPr algn="ctr"/>
            <a:r>
              <a:rPr lang="en-US" dirty="0" smtClean="0"/>
              <a:t>Part I:  Title IX Coordinators &amp; </a:t>
            </a:r>
            <a:r>
              <a:rPr lang="en-US" dirty="0"/>
              <a:t/>
            </a:r>
            <a:br>
              <a:rPr lang="en-US" dirty="0"/>
            </a:br>
            <a:r>
              <a:rPr lang="en-US" dirty="0" smtClean="0"/>
              <a:t>General Compliance</a:t>
            </a:r>
            <a:br>
              <a:rPr lang="en-US" dirty="0" smtClean="0"/>
            </a:br>
            <a:endParaRPr lang="en-US" sz="2000" dirty="0"/>
          </a:p>
        </p:txBody>
      </p:sp>
      <p:pic>
        <p:nvPicPr>
          <p:cNvPr id="1028" name="Picture 4" descr="Indiana State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819150"/>
            <a:ext cx="2711446" cy="49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2165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Impacts and Considerations</a:t>
            </a:r>
            <a:endParaRPr lang="en-US" dirty="0"/>
          </a:p>
        </p:txBody>
      </p:sp>
      <p:sp>
        <p:nvSpPr>
          <p:cNvPr id="3" name="Content Placeholder 2"/>
          <p:cNvSpPr>
            <a:spLocks noGrp="1"/>
          </p:cNvSpPr>
          <p:nvPr>
            <p:ph idx="1"/>
          </p:nvPr>
        </p:nvSpPr>
        <p:spPr/>
        <p:txBody>
          <a:bodyPr>
            <a:normAutofit/>
          </a:bodyPr>
          <a:lstStyle/>
          <a:p>
            <a:r>
              <a:rPr lang="en-US" dirty="0" smtClean="0"/>
              <a:t>Law enforcement</a:t>
            </a:r>
          </a:p>
          <a:p>
            <a:pPr lvl="1"/>
            <a:r>
              <a:rPr lang="en-US" dirty="0" smtClean="0"/>
              <a:t>Campus police</a:t>
            </a:r>
          </a:p>
          <a:p>
            <a:pPr lvl="1"/>
            <a:r>
              <a:rPr lang="en-US" dirty="0" smtClean="0"/>
              <a:t>Local law enforcement</a:t>
            </a:r>
          </a:p>
          <a:p>
            <a:r>
              <a:rPr lang="en-US" dirty="0" smtClean="0"/>
              <a:t>Privacy and protection</a:t>
            </a:r>
          </a:p>
          <a:p>
            <a:pPr lvl="1"/>
            <a:r>
              <a:rPr lang="en-US" dirty="0" err="1" smtClean="0"/>
              <a:t>FERPA</a:t>
            </a:r>
            <a:endParaRPr lang="en-US" dirty="0" smtClean="0"/>
          </a:p>
          <a:p>
            <a:pPr lvl="1"/>
            <a:r>
              <a:rPr lang="en-US" dirty="0" smtClean="0"/>
              <a:t>Privilege</a:t>
            </a:r>
          </a:p>
          <a:p>
            <a:pPr lvl="1"/>
            <a:r>
              <a:rPr lang="en-US" dirty="0" smtClean="0"/>
              <a:t>Public records</a:t>
            </a:r>
          </a:p>
        </p:txBody>
      </p:sp>
    </p:spTree>
    <p:extLst>
      <p:ext uri="{BB962C8B-B14F-4D97-AF65-F5344CB8AC3E}">
        <p14:creationId xmlns:p14="http://schemas.microsoft.com/office/powerpoint/2010/main" val="7837109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Considerations</a:t>
            </a:r>
            <a:endParaRPr lang="en-US" dirty="0"/>
          </a:p>
        </p:txBody>
      </p:sp>
      <p:sp>
        <p:nvSpPr>
          <p:cNvPr id="3" name="Content Placeholder 2"/>
          <p:cNvSpPr>
            <a:spLocks noGrp="1"/>
          </p:cNvSpPr>
          <p:nvPr>
            <p:ph idx="1"/>
          </p:nvPr>
        </p:nvSpPr>
        <p:spPr/>
        <p:txBody>
          <a:bodyPr/>
          <a:lstStyle/>
          <a:p>
            <a:r>
              <a:rPr lang="en-US" dirty="0" smtClean="0"/>
              <a:t>Where do you want your university to come down on certain issues?</a:t>
            </a:r>
          </a:p>
          <a:p>
            <a:pPr lvl="1"/>
            <a:r>
              <a:rPr lang="en-US" dirty="0" smtClean="0"/>
              <a:t>How difficult will it be to prove sexual harassment</a:t>
            </a:r>
          </a:p>
          <a:p>
            <a:pPr lvl="1"/>
            <a:r>
              <a:rPr lang="en-US" dirty="0" smtClean="0"/>
              <a:t>How far will the policy spread</a:t>
            </a:r>
          </a:p>
          <a:p>
            <a:pPr lvl="1"/>
            <a:r>
              <a:rPr lang="en-US" dirty="0" smtClean="0"/>
              <a:t>Will your policy encourage or discourage filing complaints in unintentional ways</a:t>
            </a:r>
          </a:p>
          <a:p>
            <a:r>
              <a:rPr lang="en-US" dirty="0" smtClean="0"/>
              <a:t>What are consequences of these choices from a marketing or outreach perspective?</a:t>
            </a:r>
            <a:endParaRPr lang="en-US" dirty="0"/>
          </a:p>
        </p:txBody>
      </p:sp>
    </p:spTree>
    <p:extLst>
      <p:ext uri="{BB962C8B-B14F-4D97-AF65-F5344CB8AC3E}">
        <p14:creationId xmlns:p14="http://schemas.microsoft.com/office/powerpoint/2010/main" val="27559283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policy</a:t>
            </a:r>
            <a:endParaRPr lang="en-US" dirty="0"/>
          </a:p>
        </p:txBody>
      </p:sp>
      <p:sp>
        <p:nvSpPr>
          <p:cNvPr id="3" name="Text Placeholder 2"/>
          <p:cNvSpPr>
            <a:spLocks noGrp="1"/>
          </p:cNvSpPr>
          <p:nvPr>
            <p:ph type="body" idx="1"/>
          </p:nvPr>
        </p:nvSpPr>
        <p:spPr/>
        <p:txBody>
          <a:bodyPr/>
          <a:lstStyle/>
          <a:p>
            <a:r>
              <a:rPr lang="en-US" dirty="0" smtClean="0"/>
              <a:t>Presented by Taylor Hunter and Mark Scudder</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1200150"/>
            <a:ext cx="1595672" cy="15956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957" y="1203809"/>
            <a:ext cx="1606830" cy="16068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185563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Requirements</a:t>
            </a:r>
            <a:endParaRPr lang="en-US" dirty="0"/>
          </a:p>
        </p:txBody>
      </p:sp>
      <p:sp>
        <p:nvSpPr>
          <p:cNvPr id="3" name="Content Placeholder 2"/>
          <p:cNvSpPr>
            <a:spLocks noGrp="1"/>
          </p:cNvSpPr>
          <p:nvPr>
            <p:ph idx="1"/>
          </p:nvPr>
        </p:nvSpPr>
        <p:spPr/>
        <p:txBody>
          <a:bodyPr/>
          <a:lstStyle/>
          <a:p>
            <a:pPr marL="0" indent="0">
              <a:buNone/>
            </a:pPr>
            <a:r>
              <a:rPr lang="en-US" dirty="0" smtClean="0"/>
              <a:t>There are limited regulatory requirements…</a:t>
            </a:r>
          </a:p>
          <a:p>
            <a:r>
              <a:rPr lang="en-US" dirty="0" smtClean="0"/>
              <a:t>Who must receive notice of the policy</a:t>
            </a:r>
          </a:p>
          <a:p>
            <a:r>
              <a:rPr lang="en-US" dirty="0" smtClean="0"/>
              <a:t>Where the policy must be published</a:t>
            </a:r>
            <a:endParaRPr lang="en-US" dirty="0"/>
          </a:p>
        </p:txBody>
      </p:sp>
    </p:spTree>
    <p:extLst>
      <p:ext uri="{BB962C8B-B14F-4D97-AF65-F5344CB8AC3E}">
        <p14:creationId xmlns:p14="http://schemas.microsoft.com/office/powerpoint/2010/main" val="21755204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must receive notice of the policy?</a:t>
            </a:r>
            <a:endParaRPr lang="en-US" dirty="0"/>
          </a:p>
        </p:txBody>
      </p:sp>
      <p:sp>
        <p:nvSpPr>
          <p:cNvPr id="3" name="Content Placeholder 2"/>
          <p:cNvSpPr>
            <a:spLocks noGrp="1"/>
          </p:cNvSpPr>
          <p:nvPr>
            <p:ph idx="1"/>
          </p:nvPr>
        </p:nvSpPr>
        <p:spPr/>
        <p:txBody>
          <a:bodyPr/>
          <a:lstStyle/>
          <a:p>
            <a:r>
              <a:rPr lang="en-US" dirty="0" smtClean="0"/>
              <a:t>Students (current and applicants)</a:t>
            </a:r>
          </a:p>
          <a:p>
            <a:r>
              <a:rPr lang="en-US" dirty="0" smtClean="0"/>
              <a:t>Employees (current and applicants)</a:t>
            </a:r>
          </a:p>
          <a:p>
            <a:r>
              <a:rPr lang="en-US" dirty="0" smtClean="0"/>
              <a:t>Unions or Professional Organizations</a:t>
            </a:r>
            <a:endParaRPr lang="en-US" dirty="0"/>
          </a:p>
        </p:txBody>
      </p:sp>
    </p:spTree>
    <p:extLst>
      <p:ext uri="{BB962C8B-B14F-4D97-AF65-F5344CB8AC3E}">
        <p14:creationId xmlns:p14="http://schemas.microsoft.com/office/powerpoint/2010/main" val="27411818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must they receive?</a:t>
            </a:r>
            <a:endParaRPr lang="en-US" dirty="0"/>
          </a:p>
        </p:txBody>
      </p:sp>
      <p:sp>
        <p:nvSpPr>
          <p:cNvPr id="3" name="Content Placeholder 2"/>
          <p:cNvSpPr>
            <a:spLocks noGrp="1"/>
          </p:cNvSpPr>
          <p:nvPr>
            <p:ph idx="1"/>
          </p:nvPr>
        </p:nvSpPr>
        <p:spPr/>
        <p:txBody>
          <a:bodyPr/>
          <a:lstStyle/>
          <a:p>
            <a:r>
              <a:rPr lang="en-US" dirty="0" smtClean="0"/>
              <a:t>Contact information of the Title IX Coordinator</a:t>
            </a:r>
            <a:endParaRPr lang="en-US" dirty="0"/>
          </a:p>
          <a:p>
            <a:r>
              <a:rPr lang="en-US" i="1" dirty="0" smtClean="0"/>
              <a:t>Notice of Non-Discrimination</a:t>
            </a:r>
            <a:r>
              <a:rPr lang="en-US" dirty="0" smtClean="0"/>
              <a:t> which includes:</a:t>
            </a:r>
          </a:p>
          <a:p>
            <a:pPr lvl="1"/>
            <a:r>
              <a:rPr lang="en-US" dirty="0" smtClean="0"/>
              <a:t>Statement that policy applies to both admissions and employment</a:t>
            </a:r>
          </a:p>
          <a:p>
            <a:pPr lvl="1"/>
            <a:r>
              <a:rPr lang="en-US" dirty="0" smtClean="0"/>
              <a:t>Where to address questions</a:t>
            </a:r>
            <a:endParaRPr lang="en-US" dirty="0"/>
          </a:p>
        </p:txBody>
      </p:sp>
    </p:spTree>
    <p:extLst>
      <p:ext uri="{BB962C8B-B14F-4D97-AF65-F5344CB8AC3E}">
        <p14:creationId xmlns:p14="http://schemas.microsoft.com/office/powerpoint/2010/main" val="11063700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the policy need to be published?</a:t>
            </a:r>
            <a:endParaRPr lang="en-US" dirty="0"/>
          </a:p>
        </p:txBody>
      </p:sp>
      <p:sp>
        <p:nvSpPr>
          <p:cNvPr id="3" name="Content Placeholder 2"/>
          <p:cNvSpPr>
            <a:spLocks noGrp="1"/>
          </p:cNvSpPr>
          <p:nvPr>
            <p:ph idx="1"/>
          </p:nvPr>
        </p:nvSpPr>
        <p:spPr/>
        <p:txBody>
          <a:bodyPr/>
          <a:lstStyle/>
          <a:p>
            <a:pPr marL="0" indent="0">
              <a:buNone/>
            </a:pPr>
            <a:r>
              <a:rPr lang="en-US" dirty="0" smtClean="0"/>
              <a:t>Non-Discrimination policy must be published:</a:t>
            </a:r>
          </a:p>
          <a:p>
            <a:r>
              <a:rPr lang="en-US" dirty="0" smtClean="0"/>
              <a:t>On the school website</a:t>
            </a:r>
          </a:p>
          <a:p>
            <a:r>
              <a:rPr lang="en-US" dirty="0" smtClean="0"/>
              <a:t>In each school handbook or catalog</a:t>
            </a:r>
          </a:p>
        </p:txBody>
      </p:sp>
    </p:spTree>
    <p:extLst>
      <p:ext uri="{BB962C8B-B14F-4D97-AF65-F5344CB8AC3E}">
        <p14:creationId xmlns:p14="http://schemas.microsoft.com/office/powerpoint/2010/main" val="9784946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then comes the grievance process.</a:t>
            </a:r>
            <a:endParaRPr lang="en-US" dirty="0"/>
          </a:p>
        </p:txBody>
      </p:sp>
      <p:sp>
        <p:nvSpPr>
          <p:cNvPr id="3" name="Content Placeholder 2"/>
          <p:cNvSpPr>
            <a:spLocks noGrp="1"/>
          </p:cNvSpPr>
          <p:nvPr>
            <p:ph idx="1"/>
          </p:nvPr>
        </p:nvSpPr>
        <p:spPr>
          <a:xfrm>
            <a:off x="445698" y="1962150"/>
            <a:ext cx="8229600" cy="1523997"/>
          </a:xfrm>
        </p:spPr>
        <p:txBody>
          <a:bodyPr/>
          <a:lstStyle/>
          <a:p>
            <a:pPr marL="0" indent="0" algn="ctr">
              <a:buNone/>
            </a:pPr>
            <a:r>
              <a:rPr lang="en-US" dirty="0" smtClean="0"/>
              <a:t>The regulations are much more explicit about what needs to be included in the policy regarding the grievance process!</a:t>
            </a:r>
          </a:p>
        </p:txBody>
      </p:sp>
    </p:spTree>
    <p:extLst>
      <p:ext uri="{BB962C8B-B14F-4D97-AF65-F5344CB8AC3E}">
        <p14:creationId xmlns:p14="http://schemas.microsoft.com/office/powerpoint/2010/main" val="18456355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Grievance Process</a:t>
            </a:r>
            <a:endParaRPr lang="en-US" dirty="0"/>
          </a:p>
        </p:txBody>
      </p:sp>
      <p:sp>
        <p:nvSpPr>
          <p:cNvPr id="3" name="Content Placeholder 2"/>
          <p:cNvSpPr>
            <a:spLocks noGrp="1"/>
          </p:cNvSpPr>
          <p:nvPr>
            <p:ph idx="1"/>
          </p:nvPr>
        </p:nvSpPr>
        <p:spPr/>
        <p:txBody>
          <a:bodyPr/>
          <a:lstStyle/>
          <a:p>
            <a:r>
              <a:rPr lang="en-US" dirty="0" smtClean="0"/>
              <a:t>The policy must include information on how to report or file</a:t>
            </a:r>
          </a:p>
          <a:p>
            <a:r>
              <a:rPr lang="en-US" dirty="0" smtClean="0"/>
              <a:t>The Grievance Process must include:</a:t>
            </a:r>
          </a:p>
          <a:p>
            <a:pPr lvl="1"/>
            <a:r>
              <a:rPr lang="en-US" dirty="0" smtClean="0"/>
              <a:t>Standard of Evidence</a:t>
            </a:r>
          </a:p>
          <a:p>
            <a:pPr lvl="1"/>
            <a:r>
              <a:rPr lang="en-US" dirty="0" smtClean="0"/>
              <a:t>Presumption of Innocence</a:t>
            </a:r>
          </a:p>
          <a:p>
            <a:pPr lvl="1"/>
            <a:r>
              <a:rPr lang="en-US" dirty="0" smtClean="0"/>
              <a:t>“Reasonably prompt time frames”</a:t>
            </a:r>
          </a:p>
          <a:p>
            <a:pPr lvl="1"/>
            <a:r>
              <a:rPr lang="en-US" dirty="0" smtClean="0"/>
              <a:t>Range of sanctions</a:t>
            </a:r>
          </a:p>
          <a:p>
            <a:pPr lvl="1"/>
            <a:r>
              <a:rPr lang="en-US" dirty="0" smtClean="0"/>
              <a:t>Procedures and permissible bases to appeal</a:t>
            </a:r>
          </a:p>
          <a:p>
            <a:pPr lvl="1"/>
            <a:r>
              <a:rPr lang="en-US" dirty="0" smtClean="0"/>
              <a:t>Range of supportive measures available to each side</a:t>
            </a:r>
          </a:p>
        </p:txBody>
      </p:sp>
    </p:spTree>
    <p:extLst>
      <p:ext uri="{BB962C8B-B14F-4D97-AF65-F5344CB8AC3E}">
        <p14:creationId xmlns:p14="http://schemas.microsoft.com/office/powerpoint/2010/main" val="1099842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190750"/>
            <a:ext cx="7772400" cy="1021556"/>
          </a:xfrm>
        </p:spPr>
        <p:txBody>
          <a:bodyPr>
            <a:normAutofit/>
          </a:bodyPr>
          <a:lstStyle/>
          <a:p>
            <a:pPr algn="ctr"/>
            <a:r>
              <a:rPr lang="en-US" sz="4800" dirty="0" smtClean="0"/>
              <a:t>The Model policy</a:t>
            </a:r>
            <a:endParaRPr lang="en-US" sz="4800" dirty="0"/>
          </a:p>
        </p:txBody>
      </p:sp>
    </p:spTree>
    <p:extLst>
      <p:ext uri="{BB962C8B-B14F-4D97-AF65-F5344CB8AC3E}">
        <p14:creationId xmlns:p14="http://schemas.microsoft.com/office/powerpoint/2010/main" val="2099354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ix overview</a:t>
            </a:r>
            <a:endParaRPr lang="en-US" dirty="0"/>
          </a:p>
        </p:txBody>
      </p:sp>
      <p:sp>
        <p:nvSpPr>
          <p:cNvPr id="3" name="Text Placeholder 2"/>
          <p:cNvSpPr>
            <a:spLocks noGrp="1"/>
          </p:cNvSpPr>
          <p:nvPr>
            <p:ph type="body" idx="1"/>
          </p:nvPr>
        </p:nvSpPr>
        <p:spPr/>
        <p:txBody>
          <a:bodyPr/>
          <a:lstStyle/>
          <a:p>
            <a:r>
              <a:rPr lang="en-US" dirty="0" smtClean="0"/>
              <a:t>Presented by Janilyn Daub &amp; Taylor Hunter</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215913"/>
            <a:ext cx="1588360" cy="15883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400" y="1215913"/>
            <a:ext cx="1585000" cy="158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165689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Model Policy - Definitions</a:t>
            </a:r>
            <a:endParaRPr lang="en-US" b="1" dirty="0"/>
          </a:p>
        </p:txBody>
      </p:sp>
      <p:sp>
        <p:nvSpPr>
          <p:cNvPr id="3" name="Content Placeholder 2"/>
          <p:cNvSpPr>
            <a:spLocks noGrp="1"/>
          </p:cNvSpPr>
          <p:nvPr>
            <p:ph idx="1"/>
          </p:nvPr>
        </p:nvSpPr>
        <p:spPr/>
        <p:txBody>
          <a:bodyPr/>
          <a:lstStyle/>
          <a:p>
            <a:pPr marL="0" indent="0">
              <a:buNone/>
            </a:pPr>
            <a:r>
              <a:rPr lang="en-US" b="1" dirty="0" smtClean="0"/>
              <a:t>A few key things to consider:</a:t>
            </a:r>
          </a:p>
          <a:p>
            <a:r>
              <a:rPr lang="en-US" dirty="0" smtClean="0"/>
              <a:t>Actual Knowledge</a:t>
            </a:r>
          </a:p>
          <a:p>
            <a:r>
              <a:rPr lang="en-US" dirty="0" smtClean="0"/>
              <a:t>Decision Maker</a:t>
            </a:r>
          </a:p>
          <a:p>
            <a:r>
              <a:rPr lang="en-US" dirty="0" smtClean="0"/>
              <a:t>Consent</a:t>
            </a:r>
          </a:p>
          <a:p>
            <a:r>
              <a:rPr lang="en-US" dirty="0" smtClean="0"/>
              <a:t>Sexual Harassment</a:t>
            </a:r>
          </a:p>
          <a:p>
            <a:pPr lvl="1"/>
            <a:endParaRPr lang="en-US" dirty="0" smtClean="0"/>
          </a:p>
        </p:txBody>
      </p:sp>
    </p:spTree>
    <p:extLst>
      <p:ext uri="{BB962C8B-B14F-4D97-AF65-F5344CB8AC3E}">
        <p14:creationId xmlns:p14="http://schemas.microsoft.com/office/powerpoint/2010/main" val="29939222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3350"/>
            <a:ext cx="8229600" cy="857250"/>
          </a:xfrm>
        </p:spPr>
        <p:txBody>
          <a:bodyPr/>
          <a:lstStyle/>
          <a:p>
            <a:r>
              <a:rPr lang="en-US" b="1" dirty="0" smtClean="0"/>
              <a:t>Actual Knowledge</a:t>
            </a:r>
            <a:endParaRPr lang="en-US" b="1" dirty="0"/>
          </a:p>
        </p:txBody>
      </p:sp>
      <p:pic>
        <p:nvPicPr>
          <p:cNvPr id="5" name="Picture 4"/>
          <p:cNvPicPr>
            <a:picLocks noChangeAspect="1"/>
          </p:cNvPicPr>
          <p:nvPr/>
        </p:nvPicPr>
        <p:blipFill>
          <a:blip r:embed="rId3"/>
          <a:stretch>
            <a:fillRect/>
          </a:stretch>
        </p:blipFill>
        <p:spPr>
          <a:xfrm>
            <a:off x="692944" y="819150"/>
            <a:ext cx="7605712" cy="3749410"/>
          </a:xfrm>
          <a:prstGeom prst="rect">
            <a:avLst/>
          </a:prstGeom>
        </p:spPr>
      </p:pic>
    </p:spTree>
    <p:extLst>
      <p:ext uri="{BB962C8B-B14F-4D97-AF65-F5344CB8AC3E}">
        <p14:creationId xmlns:p14="http://schemas.microsoft.com/office/powerpoint/2010/main" val="37650278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3350"/>
            <a:ext cx="8229600" cy="857250"/>
          </a:xfrm>
        </p:spPr>
        <p:txBody>
          <a:bodyPr/>
          <a:lstStyle/>
          <a:p>
            <a:r>
              <a:rPr lang="en-US" b="1" dirty="0" smtClean="0"/>
              <a:t>Decision Maker</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352550"/>
            <a:ext cx="8867776" cy="1905000"/>
          </a:xfrm>
          <a:prstGeom prst="rect">
            <a:avLst/>
          </a:prstGeom>
        </p:spPr>
      </p:pic>
    </p:spTree>
    <p:extLst>
      <p:ext uri="{BB962C8B-B14F-4D97-AF65-F5344CB8AC3E}">
        <p14:creationId xmlns:p14="http://schemas.microsoft.com/office/powerpoint/2010/main" val="26452427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3350"/>
            <a:ext cx="8229600" cy="857250"/>
          </a:xfrm>
        </p:spPr>
        <p:txBody>
          <a:bodyPr/>
          <a:lstStyle/>
          <a:p>
            <a:r>
              <a:rPr lang="en-US" b="1" dirty="0" smtClean="0"/>
              <a:t>Consent</a:t>
            </a:r>
            <a:endParaRPr lang="en-US" b="1" dirty="0"/>
          </a:p>
        </p:txBody>
      </p:sp>
      <p:sp>
        <p:nvSpPr>
          <p:cNvPr id="4" name="Text Box 2"/>
          <p:cNvSpPr txBox="1">
            <a:spLocks noChangeArrowheads="1"/>
          </p:cNvSpPr>
          <p:nvPr/>
        </p:nvSpPr>
        <p:spPr bwMode="auto">
          <a:xfrm>
            <a:off x="228600" y="1581150"/>
            <a:ext cx="8686800" cy="990599"/>
          </a:xfrm>
          <a:prstGeom prst="rect">
            <a:avLst/>
          </a:prstGeom>
          <a:ln>
            <a:headEnd/>
            <a:tailEnd/>
          </a:ln>
        </p:spPr>
        <p:style>
          <a:lnRef idx="1">
            <a:schemeClr val="dk1"/>
          </a:lnRef>
          <a:fillRef idx="2">
            <a:schemeClr val="dk1"/>
          </a:fillRef>
          <a:effectRef idx="1">
            <a:schemeClr val="dk1"/>
          </a:effectRef>
          <a:fontRef idx="minor">
            <a:schemeClr val="dk1"/>
          </a:fontRef>
        </p:style>
        <p:txBody>
          <a:bodyPr rot="0" vert="horz" wrap="square" anchor="t" anchorCtr="0">
            <a:noAutofit/>
          </a:bodyPr>
          <a:lstStyle/>
          <a:p>
            <a:pPr marL="0" marR="0" algn="ctr">
              <a:spcBef>
                <a:spcPts val="0"/>
              </a:spcBef>
              <a:spcAft>
                <a:spcPts val="0"/>
              </a:spcAft>
            </a:pPr>
            <a:r>
              <a:rPr lang="en-US" sz="1800" dirty="0">
                <a:effectLst/>
                <a:ea typeface="Times New Roman" panose="02020603050405020304" pitchFamily="18" charset="0"/>
                <a:cs typeface="Times New Roman" panose="02020603050405020304" pitchFamily="18" charset="0"/>
              </a:rPr>
              <a:t>The final regulations do not require a definition of consent. As such, your university’s final policy would still be compliant with Title IX if it wishes to have a more or less conservative definition of the term then this, or omit the definition altogether.</a:t>
            </a:r>
          </a:p>
          <a:p>
            <a:pPr marL="0" marR="0" algn="just">
              <a:spcBef>
                <a:spcPts val="0"/>
              </a:spcBef>
              <a:spcAft>
                <a:spcPts val="0"/>
              </a:spcAft>
            </a:pPr>
            <a:r>
              <a:rPr lang="en-US" sz="1200" dirty="0">
                <a:effectLst/>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086073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 SCOPE</a:t>
            </a:r>
            <a:endParaRPr lang="en-US" b="1" dirty="0"/>
          </a:p>
        </p:txBody>
      </p:sp>
      <p:sp>
        <p:nvSpPr>
          <p:cNvPr id="3" name="Content Placeholder 2"/>
          <p:cNvSpPr>
            <a:spLocks noGrp="1"/>
          </p:cNvSpPr>
          <p:nvPr>
            <p:ph idx="1"/>
          </p:nvPr>
        </p:nvSpPr>
        <p:spPr/>
        <p:txBody>
          <a:bodyPr/>
          <a:lstStyle/>
          <a:p>
            <a:pPr marL="0" indent="0">
              <a:buNone/>
            </a:pPr>
            <a:r>
              <a:rPr lang="en-US" b="1" dirty="0" smtClean="0"/>
              <a:t>Remember</a:t>
            </a:r>
            <a:r>
              <a:rPr lang="en-US" dirty="0" smtClean="0"/>
              <a:t>:</a:t>
            </a:r>
          </a:p>
          <a:p>
            <a:pPr marL="0" indent="0">
              <a:buNone/>
            </a:pPr>
            <a:endParaRPr lang="en-US" dirty="0"/>
          </a:p>
          <a:p>
            <a:pPr marL="0" indent="0" algn="just">
              <a:buNone/>
            </a:pPr>
            <a:r>
              <a:rPr lang="en-US" dirty="0" smtClean="0"/>
              <a:t>This policy covers sexual harassment in any medium that occurs in a University’s educational program or activity and in some off campus situations. </a:t>
            </a:r>
            <a:r>
              <a:rPr lang="en-US" dirty="0"/>
              <a:t>T</a:t>
            </a:r>
            <a:r>
              <a:rPr lang="en-US" dirty="0" smtClean="0"/>
              <a:t>he University has a duty to respond when they have actual knowledge of a violation.</a:t>
            </a:r>
          </a:p>
        </p:txBody>
      </p:sp>
    </p:spTree>
    <p:extLst>
      <p:ext uri="{BB962C8B-B14F-4D97-AF65-F5344CB8AC3E}">
        <p14:creationId xmlns:p14="http://schemas.microsoft.com/office/powerpoint/2010/main" val="38797360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2400" y="990600"/>
            <a:ext cx="8877300" cy="3495675"/>
          </a:xfrm>
          <a:prstGeom prst="rect">
            <a:avLst/>
          </a:prstGeom>
        </p:spPr>
      </p:pic>
      <p:sp>
        <p:nvSpPr>
          <p:cNvPr id="6" name="Title 1"/>
          <p:cNvSpPr txBox="1">
            <a:spLocks/>
          </p:cNvSpPr>
          <p:nvPr/>
        </p:nvSpPr>
        <p:spPr>
          <a:xfrm>
            <a:off x="152400" y="133350"/>
            <a:ext cx="8229600" cy="857250"/>
          </a:xfrm>
          <a:prstGeom prst="rect">
            <a:avLst/>
          </a:prstGeom>
        </p:spPr>
        <p:txBody>
          <a:bodyPr vert="horz" lIns="91440" tIns="45720" rIns="91440" bIns="45720" rtlCol="0" anchor="ctr" anchorCtr="0">
            <a:normAutofit/>
          </a:bodyPr>
          <a:lstStyle>
            <a:lvl1pPr algn="l" defTabSz="685800" rtl="0" eaLnBrk="1" latinLnBrk="0" hangingPunct="1">
              <a:spcBef>
                <a:spcPct val="0"/>
              </a:spcBef>
              <a:buNone/>
              <a:defRPr sz="3300" kern="1200">
                <a:solidFill>
                  <a:srgbClr val="983222"/>
                </a:solidFill>
                <a:latin typeface="+mj-lt"/>
                <a:ea typeface="+mj-ea"/>
                <a:cs typeface="+mj-cs"/>
              </a:defRPr>
            </a:lvl1pPr>
          </a:lstStyle>
          <a:p>
            <a:r>
              <a:rPr lang="en-US" b="1" dirty="0" smtClean="0"/>
              <a:t>I. SCOPE</a:t>
            </a:r>
            <a:endParaRPr lang="en-US" b="1" dirty="0"/>
          </a:p>
        </p:txBody>
      </p:sp>
    </p:spTree>
    <p:extLst>
      <p:ext uri="{BB962C8B-B14F-4D97-AF65-F5344CB8AC3E}">
        <p14:creationId xmlns:p14="http://schemas.microsoft.com/office/powerpoint/2010/main" val="34413876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350"/>
            <a:ext cx="9144000" cy="857250"/>
          </a:xfrm>
        </p:spPr>
        <p:txBody>
          <a:bodyPr>
            <a:noAutofit/>
          </a:bodyPr>
          <a:lstStyle/>
          <a:p>
            <a:r>
              <a:rPr lang="en-US" sz="2200" b="1" dirty="0" smtClean="0"/>
              <a:t>III. EMPLOYEES WITH AUTHORITY TO INSTITUTE CORRECTIVE MEASURES</a:t>
            </a:r>
            <a:endParaRPr lang="en-US" sz="2200" b="1" dirty="0"/>
          </a:p>
        </p:txBody>
      </p:sp>
      <p:sp>
        <p:nvSpPr>
          <p:cNvPr id="5" name="Rectangle 4"/>
          <p:cNvSpPr/>
          <p:nvPr/>
        </p:nvSpPr>
        <p:spPr>
          <a:xfrm>
            <a:off x="533400" y="971550"/>
            <a:ext cx="8077200" cy="3416320"/>
          </a:xfrm>
          <a:prstGeom prst="rect">
            <a:avLst/>
          </a:prstGeom>
        </p:spPr>
        <p:txBody>
          <a:bodyPr wrap="square">
            <a:spAutoFit/>
          </a:bodyPr>
          <a:lstStyle/>
          <a:p>
            <a:pPr algn="ctr"/>
            <a:r>
              <a:rPr lang="en-US" sz="2400" dirty="0">
                <a:latin typeface="Times New Roman" panose="02020603050405020304" pitchFamily="18" charset="0"/>
                <a:ea typeface="Times New Roman" panose="02020603050405020304" pitchFamily="18" charset="0"/>
                <a:cs typeface="Times New Roman" panose="02020603050405020304" pitchFamily="18" charset="0"/>
              </a:rPr>
              <a:t>Under the new regulations, the University’s duty under Title IX is triggered when it has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Actual Knowledge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of an alleged violation. Actual Knowledge is assumed when the Title IX Coordinator or any official of the University who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has authority to institute corrective measures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on behalf of the University is made aware of an allegation. It is left up to the University to define which individuals have such authority. In order to limit liability to the University, it is recommended to keep this list narrowed to specific individuals</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47915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200153"/>
            <a:ext cx="8229600" cy="3394472"/>
          </a:xfrm>
        </p:spPr>
        <p:txBody>
          <a:bodyPr>
            <a:normAutofit/>
          </a:bodyPr>
          <a:lstStyle/>
          <a:p>
            <a:pPr marL="0" indent="0" algn="ctr">
              <a:buNone/>
            </a:pPr>
            <a:r>
              <a:rPr lang="en-US" sz="3600" dirty="0" smtClean="0"/>
              <a:t>Who </a:t>
            </a:r>
            <a:r>
              <a:rPr lang="en-US" sz="3600" b="1" i="1" dirty="0" smtClean="0"/>
              <a:t>could</a:t>
            </a:r>
            <a:r>
              <a:rPr lang="en-US" sz="3600" dirty="0" smtClean="0"/>
              <a:t> you include?</a:t>
            </a:r>
          </a:p>
          <a:p>
            <a:pPr marL="0" indent="0" algn="ctr">
              <a:buNone/>
            </a:pPr>
            <a:endParaRPr lang="en-US" sz="3600" dirty="0"/>
          </a:p>
          <a:p>
            <a:pPr marL="0" indent="0">
              <a:buNone/>
            </a:pPr>
            <a:endParaRPr lang="en-US" dirty="0"/>
          </a:p>
        </p:txBody>
      </p:sp>
      <p:sp>
        <p:nvSpPr>
          <p:cNvPr id="5" name="Title 1"/>
          <p:cNvSpPr txBox="1">
            <a:spLocks/>
          </p:cNvSpPr>
          <p:nvPr/>
        </p:nvSpPr>
        <p:spPr>
          <a:xfrm>
            <a:off x="0" y="133350"/>
            <a:ext cx="9144000" cy="857250"/>
          </a:xfrm>
          <a:prstGeom prst="rect">
            <a:avLst/>
          </a:prstGeom>
        </p:spPr>
        <p:txBody>
          <a:bodyPr vert="horz" lIns="91440" tIns="45720" rIns="91440" bIns="45720" rtlCol="0" anchor="ctr" anchorCtr="0">
            <a:noAutofit/>
          </a:bodyPr>
          <a:lstStyle>
            <a:lvl1pPr algn="l" defTabSz="685800" rtl="0" eaLnBrk="1" latinLnBrk="0" hangingPunct="1">
              <a:spcBef>
                <a:spcPct val="0"/>
              </a:spcBef>
              <a:buNone/>
              <a:defRPr sz="3300" kern="1200">
                <a:solidFill>
                  <a:srgbClr val="983222"/>
                </a:solidFill>
                <a:latin typeface="+mj-lt"/>
                <a:ea typeface="+mj-ea"/>
                <a:cs typeface="+mj-cs"/>
              </a:defRPr>
            </a:lvl1pPr>
          </a:lstStyle>
          <a:p>
            <a:r>
              <a:rPr lang="en-US" sz="2200" b="1" smtClean="0"/>
              <a:t>III. EMPLOYEES WITH AUTHORITY TO INSTITUTE CORRECTIVE MEASURES</a:t>
            </a:r>
            <a:endParaRPr lang="en-US" sz="2200" b="1" dirty="0"/>
          </a:p>
        </p:txBody>
      </p:sp>
    </p:spTree>
    <p:extLst>
      <p:ext uri="{BB962C8B-B14F-4D97-AF65-F5344CB8AC3E}">
        <p14:creationId xmlns:p14="http://schemas.microsoft.com/office/powerpoint/2010/main" val="34103577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200153"/>
            <a:ext cx="8229600" cy="3394472"/>
          </a:xfrm>
        </p:spPr>
        <p:txBody>
          <a:bodyPr>
            <a:normAutofit/>
          </a:bodyPr>
          <a:lstStyle/>
          <a:p>
            <a:pPr marL="0" indent="0" algn="ctr">
              <a:buNone/>
            </a:pPr>
            <a:r>
              <a:rPr lang="en-US" sz="3600" dirty="0" smtClean="0">
                <a:solidFill>
                  <a:schemeClr val="bg1">
                    <a:lumMod val="85000"/>
                  </a:schemeClr>
                </a:solidFill>
              </a:rPr>
              <a:t>Who </a:t>
            </a:r>
            <a:r>
              <a:rPr lang="en-US" sz="3600" b="1" i="1" dirty="0" smtClean="0">
                <a:solidFill>
                  <a:schemeClr val="bg1">
                    <a:lumMod val="85000"/>
                  </a:schemeClr>
                </a:solidFill>
              </a:rPr>
              <a:t>could</a:t>
            </a:r>
            <a:r>
              <a:rPr lang="en-US" sz="3600" dirty="0" smtClean="0">
                <a:solidFill>
                  <a:schemeClr val="bg1">
                    <a:lumMod val="85000"/>
                  </a:schemeClr>
                </a:solidFill>
              </a:rPr>
              <a:t> you include?</a:t>
            </a:r>
          </a:p>
          <a:p>
            <a:pPr marL="0" indent="0" algn="ctr">
              <a:buNone/>
            </a:pPr>
            <a:endParaRPr lang="en-US" sz="3600" dirty="0"/>
          </a:p>
          <a:p>
            <a:pPr marL="0" indent="0" algn="ctr">
              <a:buNone/>
            </a:pPr>
            <a:r>
              <a:rPr lang="en-US" sz="3600" dirty="0" smtClean="0"/>
              <a:t>Who </a:t>
            </a:r>
            <a:r>
              <a:rPr lang="en-US" sz="3600" b="1" i="1" dirty="0" smtClean="0"/>
              <a:t>should</a:t>
            </a:r>
            <a:r>
              <a:rPr lang="en-US" sz="3600" dirty="0" smtClean="0"/>
              <a:t> you include?</a:t>
            </a:r>
          </a:p>
          <a:p>
            <a:pPr marL="0" indent="0" algn="ctr">
              <a:buNone/>
            </a:pPr>
            <a:endParaRPr lang="en-US" sz="3600" dirty="0"/>
          </a:p>
          <a:p>
            <a:endParaRPr lang="en-US" dirty="0"/>
          </a:p>
        </p:txBody>
      </p:sp>
      <p:sp>
        <p:nvSpPr>
          <p:cNvPr id="5" name="Title 1"/>
          <p:cNvSpPr>
            <a:spLocks noGrp="1"/>
          </p:cNvSpPr>
          <p:nvPr>
            <p:ph type="title"/>
          </p:nvPr>
        </p:nvSpPr>
        <p:spPr>
          <a:xfrm>
            <a:off x="0" y="133350"/>
            <a:ext cx="9144000" cy="857250"/>
          </a:xfrm>
        </p:spPr>
        <p:txBody>
          <a:bodyPr>
            <a:noAutofit/>
          </a:bodyPr>
          <a:lstStyle/>
          <a:p>
            <a:r>
              <a:rPr lang="en-US" sz="2200" b="1" dirty="0" smtClean="0"/>
              <a:t>III. EMPLOYEES WITH AUTHORITY TO INSTITUTE CORRECTIVE MEASURES</a:t>
            </a:r>
            <a:endParaRPr lang="en-US" sz="2200" b="1" dirty="0"/>
          </a:p>
        </p:txBody>
      </p:sp>
    </p:spTree>
    <p:extLst>
      <p:ext uri="{BB962C8B-B14F-4D97-AF65-F5344CB8AC3E}">
        <p14:creationId xmlns:p14="http://schemas.microsoft.com/office/powerpoint/2010/main" val="7115039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33350"/>
            <a:ext cx="9144000" cy="857250"/>
          </a:xfrm>
        </p:spPr>
        <p:txBody>
          <a:bodyPr>
            <a:noAutofit/>
          </a:bodyPr>
          <a:lstStyle/>
          <a:p>
            <a:r>
              <a:rPr lang="en-US" sz="3200" b="1" dirty="0" smtClean="0"/>
              <a:t>IV. EMPLOYEE DUTY TO REPORT</a:t>
            </a:r>
            <a:endParaRPr lang="en-US" sz="3200" b="1" dirty="0"/>
          </a:p>
        </p:txBody>
      </p:sp>
      <p:sp>
        <p:nvSpPr>
          <p:cNvPr id="3" name="Rectangle 2"/>
          <p:cNvSpPr/>
          <p:nvPr/>
        </p:nvSpPr>
        <p:spPr>
          <a:xfrm>
            <a:off x="609600" y="990600"/>
            <a:ext cx="7848600" cy="3416320"/>
          </a:xfrm>
          <a:prstGeom prst="rect">
            <a:avLst/>
          </a:prstGeom>
        </p:spPr>
        <p:txBody>
          <a:bodyPr wrap="square">
            <a:spAutoFit/>
          </a:bodyPr>
          <a:lstStyle/>
          <a:p>
            <a:pPr algn="ctr"/>
            <a:r>
              <a:rPr lang="en-US" sz="2400" dirty="0">
                <a:latin typeface="Times New Roman" panose="02020603050405020304" pitchFamily="18" charset="0"/>
                <a:ea typeface="Times New Roman" panose="02020603050405020304" pitchFamily="18" charset="0"/>
                <a:cs typeface="Times New Roman" panose="02020603050405020304" pitchFamily="18" charset="0"/>
              </a:rPr>
              <a:t>Under the new regulations, employees who do NOT have authority to issue corrective action are not required to report their knowledge of alleged sexual harassment to anyone. Prior policies often contained detailed mandatory reporting provisions. If the University is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interested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in keeping a broad mandatory reporting requirement, consider including the provisions below, which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are largely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based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on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prior guidance. This should be adjusted to fit the University’s views on this issue.</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1328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Title IX?</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a:t>Federal civil rights statute that prohibits sex discrimination, sexual </a:t>
            </a:r>
            <a:br>
              <a:rPr lang="en-US" dirty="0"/>
            </a:br>
            <a:r>
              <a:rPr lang="en-US" dirty="0"/>
              <a:t>harassment, and retaliation in all aspects of the educational experience, including academics, extracurricular activities, and athletics</a:t>
            </a:r>
          </a:p>
          <a:p>
            <a:pPr marL="0" indent="0">
              <a:buNone/>
            </a:pPr>
            <a:endParaRPr lang="en-US" dirty="0"/>
          </a:p>
          <a:p>
            <a:pPr marL="342900" lvl="1" indent="0">
              <a:buNone/>
            </a:pPr>
            <a:r>
              <a:rPr lang="en-US" u="sng" dirty="0"/>
              <a:t>Title IX of the Educational Amendments of 1972 to the Civil Rights Act of 1964</a:t>
            </a:r>
          </a:p>
          <a:p>
            <a:pPr marL="342900" lvl="1" indent="0">
              <a:buNone/>
            </a:pPr>
            <a:r>
              <a:rPr lang="en-US" dirty="0"/>
              <a:t>“No person in the United States shall, </a:t>
            </a:r>
            <a:r>
              <a:rPr lang="en-US" b="1" dirty="0">
                <a:solidFill>
                  <a:srgbClr val="983222"/>
                </a:solidFill>
              </a:rPr>
              <a:t>on the basis of sex</a:t>
            </a:r>
            <a:r>
              <a:rPr lang="en-US" dirty="0"/>
              <a:t>, be excluded from participation in, be denied the benefits of, or </a:t>
            </a:r>
            <a:r>
              <a:rPr lang="en-US" b="1" dirty="0">
                <a:solidFill>
                  <a:srgbClr val="983222"/>
                </a:solidFill>
              </a:rPr>
              <a:t>be subjected to discrimination </a:t>
            </a:r>
            <a:r>
              <a:rPr lang="en-US" dirty="0"/>
              <a:t>under any education program or activity receiving federal financial assistance.”</a:t>
            </a:r>
          </a:p>
          <a:p>
            <a:endParaRPr lang="en-US" dirty="0"/>
          </a:p>
          <a:p>
            <a:endParaRPr lang="en-US" dirty="0"/>
          </a:p>
        </p:txBody>
      </p:sp>
    </p:spTree>
    <p:extLst>
      <p:ext uri="{BB962C8B-B14F-4D97-AF65-F5344CB8AC3E}">
        <p14:creationId xmlns:p14="http://schemas.microsoft.com/office/powerpoint/2010/main" val="2895477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200153"/>
            <a:ext cx="8229600" cy="3394472"/>
          </a:xfrm>
        </p:spPr>
        <p:txBody>
          <a:bodyPr>
            <a:normAutofit/>
          </a:bodyPr>
          <a:lstStyle/>
          <a:p>
            <a:pPr marL="0" indent="0" algn="ctr">
              <a:buNone/>
            </a:pPr>
            <a:r>
              <a:rPr lang="en-US" sz="3600" dirty="0" smtClean="0"/>
              <a:t>Who </a:t>
            </a:r>
            <a:r>
              <a:rPr lang="en-US" sz="3600" b="1" i="1" dirty="0" smtClean="0"/>
              <a:t>could</a:t>
            </a:r>
            <a:r>
              <a:rPr lang="en-US" sz="3600" dirty="0" smtClean="0"/>
              <a:t> you include?</a:t>
            </a:r>
          </a:p>
          <a:p>
            <a:pPr marL="0" indent="0" algn="ctr">
              <a:buNone/>
            </a:pPr>
            <a:endParaRPr lang="en-US" sz="3600" dirty="0"/>
          </a:p>
          <a:p>
            <a:pPr marL="0" indent="0" algn="ctr">
              <a:buNone/>
            </a:pPr>
            <a:endParaRPr lang="en-US" sz="3600" dirty="0"/>
          </a:p>
          <a:p>
            <a:endParaRPr lang="en-US" dirty="0"/>
          </a:p>
        </p:txBody>
      </p:sp>
      <p:sp>
        <p:nvSpPr>
          <p:cNvPr id="5" name="Title 1"/>
          <p:cNvSpPr>
            <a:spLocks noGrp="1"/>
          </p:cNvSpPr>
          <p:nvPr>
            <p:ph type="title"/>
          </p:nvPr>
        </p:nvSpPr>
        <p:spPr>
          <a:xfrm>
            <a:off x="0" y="133350"/>
            <a:ext cx="9144000" cy="857250"/>
          </a:xfrm>
        </p:spPr>
        <p:txBody>
          <a:bodyPr>
            <a:noAutofit/>
          </a:bodyPr>
          <a:lstStyle/>
          <a:p>
            <a:r>
              <a:rPr lang="en-US" sz="3200" b="1" dirty="0" smtClean="0"/>
              <a:t>IV. EMPLOYEE DUTY TO REPORT</a:t>
            </a:r>
            <a:endParaRPr lang="en-US" sz="3200" b="1" dirty="0"/>
          </a:p>
        </p:txBody>
      </p:sp>
    </p:spTree>
    <p:extLst>
      <p:ext uri="{BB962C8B-B14F-4D97-AF65-F5344CB8AC3E}">
        <p14:creationId xmlns:p14="http://schemas.microsoft.com/office/powerpoint/2010/main" val="157147057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200153"/>
            <a:ext cx="8229600" cy="3394472"/>
          </a:xfrm>
        </p:spPr>
        <p:txBody>
          <a:bodyPr>
            <a:normAutofit/>
          </a:bodyPr>
          <a:lstStyle/>
          <a:p>
            <a:pPr marL="0" indent="0" algn="ctr">
              <a:buNone/>
            </a:pPr>
            <a:r>
              <a:rPr lang="en-US" sz="3600" dirty="0" smtClean="0">
                <a:solidFill>
                  <a:schemeClr val="bg1">
                    <a:lumMod val="85000"/>
                  </a:schemeClr>
                </a:solidFill>
              </a:rPr>
              <a:t>Who </a:t>
            </a:r>
            <a:r>
              <a:rPr lang="en-US" sz="3600" b="1" i="1" dirty="0" smtClean="0">
                <a:solidFill>
                  <a:schemeClr val="bg1">
                    <a:lumMod val="85000"/>
                  </a:schemeClr>
                </a:solidFill>
              </a:rPr>
              <a:t>could</a:t>
            </a:r>
            <a:r>
              <a:rPr lang="en-US" sz="3600" dirty="0" smtClean="0">
                <a:solidFill>
                  <a:schemeClr val="bg1">
                    <a:lumMod val="85000"/>
                  </a:schemeClr>
                </a:solidFill>
              </a:rPr>
              <a:t> you include?</a:t>
            </a:r>
          </a:p>
          <a:p>
            <a:pPr marL="0" indent="0" algn="ctr">
              <a:buNone/>
            </a:pPr>
            <a:endParaRPr lang="en-US" sz="3600" dirty="0"/>
          </a:p>
          <a:p>
            <a:pPr marL="0" indent="0" algn="ctr">
              <a:buNone/>
            </a:pPr>
            <a:r>
              <a:rPr lang="en-US" sz="3600" dirty="0" smtClean="0"/>
              <a:t>Who </a:t>
            </a:r>
            <a:r>
              <a:rPr lang="en-US" sz="3600" b="1" i="1" dirty="0" smtClean="0"/>
              <a:t>should</a:t>
            </a:r>
            <a:r>
              <a:rPr lang="en-US" sz="3600" dirty="0" smtClean="0"/>
              <a:t> you include?</a:t>
            </a:r>
          </a:p>
          <a:p>
            <a:pPr marL="0" indent="0" algn="ctr">
              <a:buNone/>
            </a:pPr>
            <a:endParaRPr lang="en-US" sz="3600" dirty="0"/>
          </a:p>
          <a:p>
            <a:endParaRPr lang="en-US" dirty="0"/>
          </a:p>
        </p:txBody>
      </p:sp>
      <p:sp>
        <p:nvSpPr>
          <p:cNvPr id="5" name="Title 1"/>
          <p:cNvSpPr>
            <a:spLocks noGrp="1"/>
          </p:cNvSpPr>
          <p:nvPr>
            <p:ph type="title"/>
          </p:nvPr>
        </p:nvSpPr>
        <p:spPr>
          <a:xfrm>
            <a:off x="0" y="133350"/>
            <a:ext cx="9144000" cy="857250"/>
          </a:xfrm>
        </p:spPr>
        <p:txBody>
          <a:bodyPr>
            <a:noAutofit/>
          </a:bodyPr>
          <a:lstStyle/>
          <a:p>
            <a:r>
              <a:rPr lang="en-US" sz="3200" b="1" dirty="0" smtClean="0"/>
              <a:t>IV. EMPLOYEE DUTY TO REPORT</a:t>
            </a:r>
            <a:endParaRPr lang="en-US" sz="3200" b="1" dirty="0"/>
          </a:p>
        </p:txBody>
      </p:sp>
    </p:spTree>
    <p:extLst>
      <p:ext uri="{BB962C8B-B14F-4D97-AF65-F5344CB8AC3E}">
        <p14:creationId xmlns:p14="http://schemas.microsoft.com/office/powerpoint/2010/main" val="203729923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200153"/>
            <a:ext cx="8229600" cy="3394472"/>
          </a:xfrm>
        </p:spPr>
        <p:txBody>
          <a:bodyPr>
            <a:normAutofit/>
          </a:bodyPr>
          <a:lstStyle/>
          <a:p>
            <a:pPr marL="0" indent="0" algn="ctr">
              <a:buNone/>
            </a:pPr>
            <a:r>
              <a:rPr lang="en-US" sz="3600" dirty="0" smtClean="0">
                <a:solidFill>
                  <a:schemeClr val="bg1">
                    <a:lumMod val="85000"/>
                  </a:schemeClr>
                </a:solidFill>
              </a:rPr>
              <a:t>Who </a:t>
            </a:r>
            <a:r>
              <a:rPr lang="en-US" sz="3600" b="1" i="1" dirty="0" smtClean="0">
                <a:solidFill>
                  <a:schemeClr val="bg1">
                    <a:lumMod val="85000"/>
                  </a:schemeClr>
                </a:solidFill>
              </a:rPr>
              <a:t>could</a:t>
            </a:r>
            <a:r>
              <a:rPr lang="en-US" sz="3600" dirty="0" smtClean="0">
                <a:solidFill>
                  <a:schemeClr val="bg1">
                    <a:lumMod val="85000"/>
                  </a:schemeClr>
                </a:solidFill>
              </a:rPr>
              <a:t> you include?</a:t>
            </a:r>
          </a:p>
          <a:p>
            <a:pPr marL="0" indent="0" algn="ctr">
              <a:buNone/>
            </a:pPr>
            <a:endParaRPr lang="en-US" sz="3600" dirty="0"/>
          </a:p>
          <a:p>
            <a:pPr marL="0" indent="0" algn="ctr">
              <a:buNone/>
            </a:pPr>
            <a:r>
              <a:rPr lang="en-US" sz="3600" dirty="0" smtClean="0">
                <a:solidFill>
                  <a:schemeClr val="bg1">
                    <a:lumMod val="85000"/>
                  </a:schemeClr>
                </a:solidFill>
              </a:rPr>
              <a:t>Who </a:t>
            </a:r>
            <a:r>
              <a:rPr lang="en-US" sz="3600" b="1" i="1" dirty="0" smtClean="0">
                <a:solidFill>
                  <a:schemeClr val="bg1">
                    <a:lumMod val="85000"/>
                  </a:schemeClr>
                </a:solidFill>
              </a:rPr>
              <a:t>should</a:t>
            </a:r>
            <a:r>
              <a:rPr lang="en-US" sz="3600" dirty="0" smtClean="0">
                <a:solidFill>
                  <a:schemeClr val="bg1">
                    <a:lumMod val="85000"/>
                  </a:schemeClr>
                </a:solidFill>
              </a:rPr>
              <a:t> you include?</a:t>
            </a:r>
          </a:p>
          <a:p>
            <a:pPr marL="0" indent="0" algn="ctr">
              <a:buNone/>
            </a:pPr>
            <a:endParaRPr lang="en-US" sz="3600" dirty="0"/>
          </a:p>
          <a:p>
            <a:pPr marL="0" indent="0" algn="ctr">
              <a:buNone/>
            </a:pPr>
            <a:r>
              <a:rPr lang="en-US" sz="3600" dirty="0" smtClean="0"/>
              <a:t>Should anyone be </a:t>
            </a:r>
            <a:r>
              <a:rPr lang="en-US" sz="3600" b="1" i="1" dirty="0" smtClean="0"/>
              <a:t>exempt</a:t>
            </a:r>
            <a:r>
              <a:rPr lang="en-US" sz="3600" dirty="0" smtClean="0"/>
              <a:t>?</a:t>
            </a:r>
          </a:p>
          <a:p>
            <a:pPr marL="0" indent="0" algn="ctr">
              <a:buNone/>
            </a:pPr>
            <a:endParaRPr lang="en-US" sz="3600" dirty="0"/>
          </a:p>
          <a:p>
            <a:endParaRPr lang="en-US" dirty="0"/>
          </a:p>
        </p:txBody>
      </p:sp>
      <p:sp>
        <p:nvSpPr>
          <p:cNvPr id="5" name="Title 1"/>
          <p:cNvSpPr>
            <a:spLocks noGrp="1"/>
          </p:cNvSpPr>
          <p:nvPr>
            <p:ph type="title"/>
          </p:nvPr>
        </p:nvSpPr>
        <p:spPr>
          <a:xfrm>
            <a:off x="0" y="133350"/>
            <a:ext cx="9144000" cy="857250"/>
          </a:xfrm>
        </p:spPr>
        <p:txBody>
          <a:bodyPr>
            <a:noAutofit/>
          </a:bodyPr>
          <a:lstStyle/>
          <a:p>
            <a:r>
              <a:rPr lang="en-US" sz="3200" b="1" dirty="0" smtClean="0"/>
              <a:t>IV. EMPLOYEE DUTY TO REPORT</a:t>
            </a:r>
            <a:endParaRPr lang="en-US" sz="3200" b="1" dirty="0"/>
          </a:p>
        </p:txBody>
      </p:sp>
    </p:spTree>
    <p:extLst>
      <p:ext uri="{BB962C8B-B14F-4D97-AF65-F5344CB8AC3E}">
        <p14:creationId xmlns:p14="http://schemas.microsoft.com/office/powerpoint/2010/main" val="322400997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33350"/>
            <a:ext cx="8915400" cy="857250"/>
          </a:xfrm>
        </p:spPr>
        <p:txBody>
          <a:bodyPr>
            <a:noAutofit/>
          </a:bodyPr>
          <a:lstStyle/>
          <a:p>
            <a:r>
              <a:rPr lang="en-US" sz="2800" b="1" dirty="0" smtClean="0"/>
              <a:t>V. REPORTING ALLEGATIONS OF SEXUAL HARASSMENT </a:t>
            </a:r>
            <a:endParaRPr lang="en-US" sz="2800" b="1" dirty="0"/>
          </a:p>
        </p:txBody>
      </p:sp>
      <p:sp>
        <p:nvSpPr>
          <p:cNvPr id="2" name="Content Placeholder 1"/>
          <p:cNvSpPr>
            <a:spLocks noGrp="1"/>
          </p:cNvSpPr>
          <p:nvPr>
            <p:ph idx="1"/>
          </p:nvPr>
        </p:nvSpPr>
        <p:spPr/>
        <p:txBody>
          <a:bodyPr>
            <a:normAutofit fontScale="92500" lnSpcReduction="10000"/>
          </a:bodyPr>
          <a:lstStyle/>
          <a:p>
            <a:pPr marL="0" indent="0">
              <a:buNone/>
            </a:pPr>
            <a:r>
              <a:rPr lang="en-US" b="1" dirty="0"/>
              <a:t>Key Points</a:t>
            </a:r>
            <a:r>
              <a:rPr lang="en-US" dirty="0"/>
              <a:t>:</a:t>
            </a:r>
          </a:p>
          <a:p>
            <a:r>
              <a:rPr lang="en-US" i="1" dirty="0" smtClean="0"/>
              <a:t>Anyone</a:t>
            </a:r>
            <a:r>
              <a:rPr lang="en-US" dirty="0" smtClean="0"/>
              <a:t> may report</a:t>
            </a:r>
          </a:p>
          <a:p>
            <a:r>
              <a:rPr lang="en-US" dirty="0" smtClean="0"/>
              <a:t>Filing a report with law enforcement is NOT a prerequisite for reporting to the University and vice versa – a student has the right to do one and not the other</a:t>
            </a:r>
            <a:endParaRPr lang="en-US" dirty="0"/>
          </a:p>
          <a:p>
            <a:pPr marL="0" indent="0">
              <a:buNone/>
            </a:pPr>
            <a:endParaRPr lang="en-US" dirty="0"/>
          </a:p>
          <a:p>
            <a:pPr marL="0" indent="0">
              <a:buNone/>
            </a:pPr>
            <a:endParaRPr lang="en-US" dirty="0"/>
          </a:p>
          <a:p>
            <a:pPr marL="0" indent="0" algn="ctr">
              <a:buNone/>
            </a:pPr>
            <a:r>
              <a:rPr lang="en-US" altLang="en-US" i="1" dirty="0" smtClean="0">
                <a:solidFill>
                  <a:srgbClr val="983222"/>
                </a:solidFill>
              </a:rPr>
              <a:t>What is the difference between a “report”</a:t>
            </a:r>
          </a:p>
          <a:p>
            <a:pPr marL="0" indent="0" algn="ctr">
              <a:buNone/>
            </a:pPr>
            <a:r>
              <a:rPr lang="en-US" altLang="en-US" i="1" dirty="0" smtClean="0">
                <a:solidFill>
                  <a:srgbClr val="983222"/>
                </a:solidFill>
              </a:rPr>
              <a:t>and a “Formal Complaint?”</a:t>
            </a:r>
            <a:endParaRPr lang="en-US" altLang="en-US" dirty="0"/>
          </a:p>
          <a:p>
            <a:pPr marL="0" indent="0">
              <a:buNone/>
            </a:pPr>
            <a:endParaRPr lang="en-US" dirty="0" smtClean="0"/>
          </a:p>
        </p:txBody>
      </p:sp>
    </p:spTree>
    <p:extLst>
      <p:ext uri="{BB962C8B-B14F-4D97-AF65-F5344CB8AC3E}">
        <p14:creationId xmlns:p14="http://schemas.microsoft.com/office/powerpoint/2010/main" val="139266842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33350"/>
            <a:ext cx="8915400" cy="857250"/>
          </a:xfrm>
        </p:spPr>
        <p:txBody>
          <a:bodyPr>
            <a:noAutofit/>
          </a:bodyPr>
          <a:lstStyle/>
          <a:p>
            <a:r>
              <a:rPr lang="en-US" sz="2800" b="1" dirty="0" smtClean="0"/>
              <a:t>VI. CONFIDENTIALITY AND PRIVACY</a:t>
            </a:r>
            <a:endParaRPr lang="en-US" sz="2800" b="1" dirty="0"/>
          </a:p>
        </p:txBody>
      </p:sp>
      <p:sp>
        <p:nvSpPr>
          <p:cNvPr id="2" name="Content Placeholder 1"/>
          <p:cNvSpPr>
            <a:spLocks noGrp="1"/>
          </p:cNvSpPr>
          <p:nvPr>
            <p:ph idx="1"/>
          </p:nvPr>
        </p:nvSpPr>
        <p:spPr/>
        <p:txBody>
          <a:bodyPr>
            <a:normAutofit lnSpcReduction="10000"/>
          </a:bodyPr>
          <a:lstStyle/>
          <a:p>
            <a:pPr marL="0" indent="0">
              <a:buNone/>
            </a:pPr>
            <a:r>
              <a:rPr lang="en-US" b="1" dirty="0" smtClean="0"/>
              <a:t>Key Points</a:t>
            </a:r>
            <a:r>
              <a:rPr lang="en-US" dirty="0" smtClean="0"/>
              <a:t>:</a:t>
            </a:r>
          </a:p>
          <a:p>
            <a:r>
              <a:rPr lang="en-US" dirty="0" smtClean="0"/>
              <a:t>Complainants have a right to privacy and can request that no formal investigation or disciplinary action follow</a:t>
            </a:r>
          </a:p>
          <a:p>
            <a:r>
              <a:rPr lang="en-US" dirty="0" smtClean="0"/>
              <a:t>BUT the University can decide to proceed anyways on a case-by-case basis</a:t>
            </a:r>
          </a:p>
          <a:p>
            <a:pPr lvl="1"/>
            <a:r>
              <a:rPr lang="en-US" dirty="0" smtClean="0"/>
              <a:t>At that point the Complainant has no obligation to proceed as part of the investigation</a:t>
            </a:r>
          </a:p>
          <a:p>
            <a:pPr marL="0" indent="0">
              <a:buNone/>
            </a:pPr>
            <a:endParaRPr lang="en-US" dirty="0"/>
          </a:p>
          <a:p>
            <a:pPr marL="0" indent="0" algn="ctr">
              <a:buNone/>
            </a:pPr>
            <a:r>
              <a:rPr lang="en-US" altLang="en-US" i="1" dirty="0" smtClean="0">
                <a:solidFill>
                  <a:srgbClr val="983222"/>
                </a:solidFill>
              </a:rPr>
              <a:t>How confidential are witnesses’ identities?</a:t>
            </a:r>
            <a:endParaRPr lang="en-US" altLang="en-US" dirty="0"/>
          </a:p>
          <a:p>
            <a:pPr marL="0" indent="0">
              <a:buNone/>
            </a:pPr>
            <a:endParaRPr lang="en-US" dirty="0"/>
          </a:p>
        </p:txBody>
      </p:sp>
    </p:spTree>
    <p:extLst>
      <p:ext uri="{BB962C8B-B14F-4D97-AF65-F5344CB8AC3E}">
        <p14:creationId xmlns:p14="http://schemas.microsoft.com/office/powerpoint/2010/main" val="41602162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33350"/>
            <a:ext cx="8915400" cy="857250"/>
          </a:xfrm>
        </p:spPr>
        <p:txBody>
          <a:bodyPr>
            <a:noAutofit/>
          </a:bodyPr>
          <a:lstStyle/>
          <a:p>
            <a:r>
              <a:rPr lang="en-US" sz="2800" b="1" dirty="0" smtClean="0"/>
              <a:t>VIII. INVESTIGATION AND RESOLUTION OPTIONS</a:t>
            </a:r>
            <a:endParaRPr lang="en-US" sz="2800" b="1" dirty="0"/>
          </a:p>
        </p:txBody>
      </p:sp>
      <p:sp>
        <p:nvSpPr>
          <p:cNvPr id="2" name="Content Placeholder 1"/>
          <p:cNvSpPr>
            <a:spLocks noGrp="1"/>
          </p:cNvSpPr>
          <p:nvPr>
            <p:ph idx="1"/>
          </p:nvPr>
        </p:nvSpPr>
        <p:spPr/>
        <p:txBody>
          <a:bodyPr/>
          <a:lstStyle/>
          <a:p>
            <a:pPr marL="0" indent="0" algn="just">
              <a:buNone/>
            </a:pPr>
            <a:r>
              <a:rPr lang="en-US" dirty="0" smtClean="0"/>
              <a:t>After an initial review by the Title IX Coordinator, either informal or investigative resolution can be pursued.</a:t>
            </a:r>
            <a:endParaRPr lang="en-US" dirty="0"/>
          </a:p>
        </p:txBody>
      </p:sp>
    </p:spTree>
    <p:extLst>
      <p:ext uri="{BB962C8B-B14F-4D97-AF65-F5344CB8AC3E}">
        <p14:creationId xmlns:p14="http://schemas.microsoft.com/office/powerpoint/2010/main" val="306890067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sz="2800" b="1" dirty="0" smtClean="0"/>
              <a:t>IX. REMEDIES</a:t>
            </a:r>
            <a:endParaRPr lang="en-US" sz="2800" b="1" dirty="0"/>
          </a:p>
        </p:txBody>
      </p:sp>
      <p:sp>
        <p:nvSpPr>
          <p:cNvPr id="3" name="Content Placeholder 2"/>
          <p:cNvSpPr>
            <a:spLocks noGrp="1"/>
          </p:cNvSpPr>
          <p:nvPr>
            <p:ph idx="1"/>
          </p:nvPr>
        </p:nvSpPr>
        <p:spPr/>
        <p:txBody>
          <a:bodyPr/>
          <a:lstStyle/>
          <a:p>
            <a:pPr marL="0" indent="0" algn="just">
              <a:buNone/>
            </a:pPr>
            <a:r>
              <a:rPr lang="en-US" dirty="0"/>
              <a:t>When the University makes a finding of a policy violation, it will take steps, </a:t>
            </a:r>
            <a:r>
              <a:rPr lang="en-US" i="1" u="sng" dirty="0"/>
              <a:t>whether individual or systemic</a:t>
            </a:r>
            <a:r>
              <a:rPr lang="en-US" dirty="0"/>
              <a:t>, to stop the alleged Sexual Harassment, prevent its recurrence, and remedy the discriminatory effects on the Complainant and others, as appropriate</a:t>
            </a:r>
          </a:p>
        </p:txBody>
      </p:sp>
    </p:spTree>
    <p:extLst>
      <p:ext uri="{BB962C8B-B14F-4D97-AF65-F5344CB8AC3E}">
        <p14:creationId xmlns:p14="http://schemas.microsoft.com/office/powerpoint/2010/main" val="398324153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3350"/>
            <a:ext cx="8229600" cy="857250"/>
          </a:xfrm>
        </p:spPr>
        <p:txBody>
          <a:bodyPr>
            <a:normAutofit/>
          </a:bodyPr>
          <a:lstStyle/>
          <a:p>
            <a:r>
              <a:rPr lang="en-US" sz="3200" b="1" dirty="0" smtClean="0"/>
              <a:t>Supportive Measures</a:t>
            </a:r>
            <a:endParaRPr lang="en-US" sz="3200" b="1" dirty="0"/>
          </a:p>
        </p:txBody>
      </p:sp>
      <p:pic>
        <p:nvPicPr>
          <p:cNvPr id="5" name="Picture 4"/>
          <p:cNvPicPr>
            <a:picLocks noChangeAspect="1"/>
          </p:cNvPicPr>
          <p:nvPr/>
        </p:nvPicPr>
        <p:blipFill>
          <a:blip r:embed="rId3"/>
          <a:stretch>
            <a:fillRect/>
          </a:stretch>
        </p:blipFill>
        <p:spPr>
          <a:xfrm>
            <a:off x="304800" y="895350"/>
            <a:ext cx="8505825" cy="3552825"/>
          </a:xfrm>
          <a:prstGeom prst="rect">
            <a:avLst/>
          </a:prstGeom>
        </p:spPr>
      </p:pic>
      <p:sp>
        <p:nvSpPr>
          <p:cNvPr id="3" name="Rectangle 2"/>
          <p:cNvSpPr/>
          <p:nvPr/>
        </p:nvSpPr>
        <p:spPr>
          <a:xfrm>
            <a:off x="5410200" y="1067991"/>
            <a:ext cx="2514600" cy="360759"/>
          </a:xfrm>
          <a:prstGeom prst="rect">
            <a:avLst/>
          </a:prstGeom>
          <a:noFill/>
          <a:ln w="57150">
            <a:solidFill>
              <a:srgbClr val="FF0000"/>
            </a:solidFill>
          </a:ln>
        </p:spPr>
        <p:style>
          <a:lnRef idx="2">
            <a:schemeClr val="accent4"/>
          </a:lnRef>
          <a:fillRef idx="1">
            <a:schemeClr val="lt1"/>
          </a:fillRef>
          <a:effectRef idx="0">
            <a:schemeClr val="accent4"/>
          </a:effectRef>
          <a:fontRef idx="minor">
            <a:schemeClr val="dk1"/>
          </a:fontRef>
        </p:style>
        <p:txBody>
          <a:bodyPr rtlCol="0" anchor="ctr">
            <a:normAutofit/>
          </a:bodyPr>
          <a:lstStyle/>
          <a:p>
            <a:pPr algn="ctr"/>
            <a:endParaRPr lang="en-US"/>
          </a:p>
        </p:txBody>
      </p:sp>
      <p:sp>
        <p:nvSpPr>
          <p:cNvPr id="4" name="Left Brace 3"/>
          <p:cNvSpPr/>
          <p:nvPr/>
        </p:nvSpPr>
        <p:spPr>
          <a:xfrm>
            <a:off x="1066800" y="2495550"/>
            <a:ext cx="350519" cy="1952625"/>
          </a:xfrm>
          <a:prstGeom prst="leftBrace">
            <a:avLst/>
          </a:prstGeom>
          <a:ln>
            <a:solidFill>
              <a:srgbClr val="FF0000"/>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Rectangle 5"/>
          <p:cNvSpPr/>
          <p:nvPr/>
        </p:nvSpPr>
        <p:spPr>
          <a:xfrm>
            <a:off x="7239001" y="1962149"/>
            <a:ext cx="1219200" cy="304801"/>
          </a:xfrm>
          <a:prstGeom prst="rect">
            <a:avLst/>
          </a:prstGeom>
          <a:noFill/>
          <a:ln w="57150">
            <a:solidFill>
              <a:srgbClr val="FF0000"/>
            </a:solidFill>
          </a:ln>
        </p:spPr>
        <p:style>
          <a:lnRef idx="2">
            <a:schemeClr val="accent4"/>
          </a:lnRef>
          <a:fillRef idx="1">
            <a:schemeClr val="lt1"/>
          </a:fillRef>
          <a:effectRef idx="0">
            <a:schemeClr val="accent4"/>
          </a:effectRef>
          <a:fontRef idx="minor">
            <a:schemeClr val="dk1"/>
          </a:fontRef>
        </p:style>
        <p:txBody>
          <a:bodyPr rtlCol="0" anchor="ctr">
            <a:normAutofit/>
          </a:bodyPr>
          <a:lstStyle/>
          <a:p>
            <a:pPr algn="ctr"/>
            <a:endParaRPr lang="en-US"/>
          </a:p>
        </p:txBody>
      </p:sp>
    </p:spTree>
    <p:extLst>
      <p:ext uri="{BB962C8B-B14F-4D97-AF65-F5344CB8AC3E}">
        <p14:creationId xmlns:p14="http://schemas.microsoft.com/office/powerpoint/2010/main" val="383887072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X. FALSE ALLEGATIONS</a:t>
            </a:r>
            <a:endParaRPr lang="en-US" b="1" dirty="0"/>
          </a:p>
        </p:txBody>
      </p:sp>
      <p:sp>
        <p:nvSpPr>
          <p:cNvPr id="3" name="Content Placeholder 2"/>
          <p:cNvSpPr>
            <a:spLocks noGrp="1"/>
          </p:cNvSpPr>
          <p:nvPr>
            <p:ph idx="1"/>
          </p:nvPr>
        </p:nvSpPr>
        <p:spPr/>
        <p:txBody>
          <a:bodyPr/>
          <a:lstStyle/>
          <a:p>
            <a:pPr marL="0" indent="0">
              <a:buNone/>
            </a:pPr>
            <a:r>
              <a:rPr lang="en-US" b="1" dirty="0" smtClean="0"/>
              <a:t>Key Points:</a:t>
            </a:r>
          </a:p>
          <a:p>
            <a:r>
              <a:rPr lang="en-US" dirty="0" smtClean="0"/>
              <a:t>False allegations must be made in BAD FAITH to be a violation</a:t>
            </a:r>
          </a:p>
          <a:p>
            <a:r>
              <a:rPr lang="en-US" dirty="0"/>
              <a:t>The absence of a finding of a policy violation is not equivalent to finding that the </a:t>
            </a:r>
            <a:r>
              <a:rPr lang="en-US" dirty="0" smtClean="0"/>
              <a:t>Complainant </a:t>
            </a:r>
            <a:r>
              <a:rPr lang="en-US" dirty="0"/>
              <a:t>acted in bad faith</a:t>
            </a:r>
            <a:endParaRPr lang="en-US" dirty="0" smtClean="0"/>
          </a:p>
        </p:txBody>
      </p:sp>
    </p:spTree>
    <p:extLst>
      <p:ext uri="{BB962C8B-B14F-4D97-AF65-F5344CB8AC3E}">
        <p14:creationId xmlns:p14="http://schemas.microsoft.com/office/powerpoint/2010/main" val="84791021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XI. PROCESS ABUSE</a:t>
            </a:r>
            <a:endParaRPr lang="en-US" b="1" dirty="0"/>
          </a:p>
        </p:txBody>
      </p:sp>
      <p:pic>
        <p:nvPicPr>
          <p:cNvPr id="4" name="Picture 3"/>
          <p:cNvPicPr>
            <a:picLocks noChangeAspect="1"/>
          </p:cNvPicPr>
          <p:nvPr/>
        </p:nvPicPr>
        <p:blipFill>
          <a:blip r:embed="rId3"/>
          <a:stretch>
            <a:fillRect/>
          </a:stretch>
        </p:blipFill>
        <p:spPr>
          <a:xfrm>
            <a:off x="40807" y="1581150"/>
            <a:ext cx="9062392" cy="1981200"/>
          </a:xfrm>
          <a:prstGeom prst="rect">
            <a:avLst/>
          </a:prstGeom>
        </p:spPr>
      </p:pic>
    </p:spTree>
    <p:extLst>
      <p:ext uri="{BB962C8B-B14F-4D97-AF65-F5344CB8AC3E}">
        <p14:creationId xmlns:p14="http://schemas.microsoft.com/office/powerpoint/2010/main" val="3635510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Issues Covered by Title IX</a:t>
            </a:r>
            <a:endParaRPr lang="en-US" dirty="0"/>
          </a:p>
        </p:txBody>
      </p:sp>
      <p:sp>
        <p:nvSpPr>
          <p:cNvPr id="3" name="Content Placeholder 2"/>
          <p:cNvSpPr>
            <a:spLocks noGrp="1"/>
          </p:cNvSpPr>
          <p:nvPr>
            <p:ph idx="1"/>
          </p:nvPr>
        </p:nvSpPr>
        <p:spPr/>
        <p:txBody>
          <a:bodyPr>
            <a:normAutofit fontScale="92500" lnSpcReduction="10000"/>
          </a:bodyPr>
          <a:lstStyle/>
          <a:p>
            <a:r>
              <a:rPr lang="en-US" dirty="0"/>
              <a:t>Recruitment, admissions, and counseling</a:t>
            </a:r>
          </a:p>
          <a:p>
            <a:r>
              <a:rPr lang="en-US" dirty="0"/>
              <a:t>Financial assistance </a:t>
            </a:r>
          </a:p>
          <a:p>
            <a:r>
              <a:rPr lang="en-US" dirty="0"/>
              <a:t>Athletics</a:t>
            </a:r>
          </a:p>
          <a:p>
            <a:r>
              <a:rPr lang="en-US" sz="2600" b="1" dirty="0">
                <a:solidFill>
                  <a:srgbClr val="983222"/>
                </a:solidFill>
              </a:rPr>
              <a:t>Sex-based Harassment</a:t>
            </a:r>
          </a:p>
          <a:p>
            <a:r>
              <a:rPr lang="en-US" dirty="0"/>
              <a:t>Pregnant and Parenting Students</a:t>
            </a:r>
          </a:p>
          <a:p>
            <a:r>
              <a:rPr lang="en-US" dirty="0"/>
              <a:t>Discipline </a:t>
            </a:r>
          </a:p>
          <a:p>
            <a:r>
              <a:rPr lang="en-US" dirty="0"/>
              <a:t>Single-Sex Education (schools, classes, and extracurricular activities) </a:t>
            </a:r>
          </a:p>
          <a:p>
            <a:r>
              <a:rPr lang="en-US" dirty="0"/>
              <a:t>Employment</a:t>
            </a:r>
          </a:p>
          <a:p>
            <a:r>
              <a:rPr lang="en-US" dirty="0"/>
              <a:t>Retaliation </a:t>
            </a:r>
          </a:p>
          <a:p>
            <a:endParaRPr lang="en-US" dirty="0"/>
          </a:p>
        </p:txBody>
      </p:sp>
    </p:spTree>
    <p:extLst>
      <p:ext uri="{BB962C8B-B14F-4D97-AF65-F5344CB8AC3E}">
        <p14:creationId xmlns:p14="http://schemas.microsoft.com/office/powerpoint/2010/main" val="421616669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XII. TRAINING</a:t>
            </a:r>
            <a:endParaRPr lang="en-US" b="1" dirty="0"/>
          </a:p>
        </p:txBody>
      </p:sp>
      <p:sp>
        <p:nvSpPr>
          <p:cNvPr id="4" name="Content Placeholder 3"/>
          <p:cNvSpPr>
            <a:spLocks noGrp="1"/>
          </p:cNvSpPr>
          <p:nvPr>
            <p:ph idx="1"/>
          </p:nvPr>
        </p:nvSpPr>
        <p:spPr/>
        <p:txBody>
          <a:bodyPr/>
          <a:lstStyle/>
          <a:p>
            <a:pPr marL="0" indent="0" algn="just">
              <a:buNone/>
            </a:pPr>
            <a:r>
              <a:rPr lang="en-US" dirty="0" smtClean="0"/>
              <a:t>Annual University-wide Sexual Harassment training as outlined in Section XII is not mandated by the regulations – use discretion.</a:t>
            </a:r>
            <a:endParaRPr lang="en-US" dirty="0"/>
          </a:p>
        </p:txBody>
      </p:sp>
    </p:spTree>
    <p:extLst>
      <p:ext uri="{BB962C8B-B14F-4D97-AF65-F5344CB8AC3E}">
        <p14:creationId xmlns:p14="http://schemas.microsoft.com/office/powerpoint/2010/main" val="41989206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XII. TRAINING</a:t>
            </a:r>
            <a:endParaRPr lang="en-US" b="1" dirty="0"/>
          </a:p>
        </p:txBody>
      </p:sp>
      <p:sp>
        <p:nvSpPr>
          <p:cNvPr id="4" name="Content Placeholder 3"/>
          <p:cNvSpPr>
            <a:spLocks noGrp="1"/>
          </p:cNvSpPr>
          <p:nvPr>
            <p:ph idx="1"/>
          </p:nvPr>
        </p:nvSpPr>
        <p:spPr/>
        <p:txBody>
          <a:bodyPr/>
          <a:lstStyle/>
          <a:p>
            <a:pPr marL="0" indent="0" algn="just">
              <a:buNone/>
            </a:pPr>
            <a:r>
              <a:rPr lang="en-US" dirty="0" smtClean="0"/>
              <a:t>Annual University-wide Sexual Harassment training as outlined in Section XII is not mandated by the regulations – use discretion.</a:t>
            </a:r>
            <a:endParaRPr lang="en-US" dirty="0"/>
          </a:p>
        </p:txBody>
      </p:sp>
    </p:spTree>
    <p:extLst>
      <p:ext uri="{BB962C8B-B14F-4D97-AF65-F5344CB8AC3E}">
        <p14:creationId xmlns:p14="http://schemas.microsoft.com/office/powerpoint/2010/main" val="222089953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114550"/>
            <a:ext cx="7772400" cy="1021556"/>
          </a:xfrm>
        </p:spPr>
        <p:txBody>
          <a:bodyPr>
            <a:normAutofit/>
          </a:bodyPr>
          <a:lstStyle/>
          <a:p>
            <a:pPr algn="ctr"/>
            <a:r>
              <a:rPr lang="en-US" sz="4000" dirty="0" smtClean="0"/>
              <a:t>Model policy: procedure</a:t>
            </a:r>
            <a:endParaRPr lang="en-US" sz="4000" dirty="0"/>
          </a:p>
        </p:txBody>
      </p:sp>
    </p:spTree>
    <p:extLst>
      <p:ext uri="{BB962C8B-B14F-4D97-AF65-F5344CB8AC3E}">
        <p14:creationId xmlns:p14="http://schemas.microsoft.com/office/powerpoint/2010/main" val="314245285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 INITIAL ASSESSMENT</a:t>
            </a:r>
            <a:endParaRPr lang="en-US" b="1" dirty="0"/>
          </a:p>
        </p:txBody>
      </p:sp>
      <p:sp>
        <p:nvSpPr>
          <p:cNvPr id="3" name="Content Placeholder 2"/>
          <p:cNvSpPr>
            <a:spLocks noGrp="1"/>
          </p:cNvSpPr>
          <p:nvPr>
            <p:ph idx="1"/>
          </p:nvPr>
        </p:nvSpPr>
        <p:spPr/>
        <p:txBody>
          <a:bodyPr/>
          <a:lstStyle/>
          <a:p>
            <a:pPr marL="0" indent="0">
              <a:buNone/>
            </a:pPr>
            <a:r>
              <a:rPr lang="en-US" b="1" dirty="0" smtClean="0"/>
              <a:t>Key Points:</a:t>
            </a:r>
          </a:p>
          <a:p>
            <a:r>
              <a:rPr lang="en-US" dirty="0" smtClean="0"/>
              <a:t>Notify complainant of availability of </a:t>
            </a:r>
            <a:r>
              <a:rPr lang="en-US" i="1" u="sng" dirty="0" smtClean="0"/>
              <a:t>supportive measures</a:t>
            </a:r>
            <a:r>
              <a:rPr lang="en-US" dirty="0" smtClean="0"/>
              <a:t>, right to file a formal complaint, and the process for doing so</a:t>
            </a:r>
          </a:p>
          <a:p>
            <a:r>
              <a:rPr lang="en-US" dirty="0" smtClean="0"/>
              <a:t>Title IX Coordinator needs to review and determine available options for resolution</a:t>
            </a:r>
          </a:p>
          <a:p>
            <a:r>
              <a:rPr lang="en-US" dirty="0" smtClean="0"/>
              <a:t>Notice to respondent if formal complaint is filed – specific requirements including </a:t>
            </a:r>
            <a:r>
              <a:rPr lang="en-US" i="1" u="sng" dirty="0" smtClean="0"/>
              <a:t>presumption of innocence </a:t>
            </a:r>
            <a:r>
              <a:rPr lang="en-US" dirty="0" smtClean="0"/>
              <a:t>and </a:t>
            </a:r>
            <a:r>
              <a:rPr lang="en-US" i="1" u="sng" dirty="0" smtClean="0"/>
              <a:t>right to an advisor</a:t>
            </a:r>
            <a:endParaRPr lang="en-US" i="1" u="sng" dirty="0"/>
          </a:p>
        </p:txBody>
      </p:sp>
    </p:spTree>
    <p:extLst>
      <p:ext uri="{BB962C8B-B14F-4D97-AF65-F5344CB8AC3E}">
        <p14:creationId xmlns:p14="http://schemas.microsoft.com/office/powerpoint/2010/main" val="3345903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3350"/>
            <a:ext cx="8229600" cy="857250"/>
          </a:xfrm>
        </p:spPr>
        <p:txBody>
          <a:bodyPr/>
          <a:lstStyle/>
          <a:p>
            <a:r>
              <a:rPr lang="en-US" b="1" dirty="0" smtClean="0"/>
              <a:t>II. DISMISSAL OF A COMPLAINT</a:t>
            </a:r>
            <a:endParaRPr lang="en-US" b="1" dirty="0"/>
          </a:p>
        </p:txBody>
      </p:sp>
      <p:pic>
        <p:nvPicPr>
          <p:cNvPr id="3" name="Picture 2"/>
          <p:cNvPicPr>
            <a:picLocks noChangeAspect="1"/>
          </p:cNvPicPr>
          <p:nvPr/>
        </p:nvPicPr>
        <p:blipFill>
          <a:blip r:embed="rId3"/>
          <a:stretch>
            <a:fillRect/>
          </a:stretch>
        </p:blipFill>
        <p:spPr>
          <a:xfrm>
            <a:off x="76200" y="1238250"/>
            <a:ext cx="8957733" cy="2628900"/>
          </a:xfrm>
          <a:prstGeom prst="rect">
            <a:avLst/>
          </a:prstGeom>
        </p:spPr>
      </p:pic>
    </p:spTree>
    <p:extLst>
      <p:ext uri="{BB962C8B-B14F-4D97-AF65-F5344CB8AC3E}">
        <p14:creationId xmlns:p14="http://schemas.microsoft.com/office/powerpoint/2010/main" val="143822575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3350"/>
            <a:ext cx="8229600" cy="857250"/>
          </a:xfrm>
        </p:spPr>
        <p:txBody>
          <a:bodyPr/>
          <a:lstStyle/>
          <a:p>
            <a:r>
              <a:rPr lang="en-US" b="1" dirty="0" smtClean="0"/>
              <a:t>III. INFORMAL RESOLUTION</a:t>
            </a:r>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23416"/>
            <a:ext cx="9144000" cy="3296667"/>
          </a:xfrm>
          <a:prstGeom prst="rect">
            <a:avLst/>
          </a:prstGeom>
        </p:spPr>
      </p:pic>
    </p:spTree>
    <p:extLst>
      <p:ext uri="{BB962C8B-B14F-4D97-AF65-F5344CB8AC3E}">
        <p14:creationId xmlns:p14="http://schemas.microsoft.com/office/powerpoint/2010/main" val="298774714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3350"/>
            <a:ext cx="8229600" cy="857250"/>
          </a:xfrm>
        </p:spPr>
        <p:txBody>
          <a:bodyPr/>
          <a:lstStyle/>
          <a:p>
            <a:r>
              <a:rPr lang="en-US" b="1" dirty="0" smtClean="0"/>
              <a:t>III. INFORMAL RESOLUTION</a:t>
            </a:r>
            <a:endParaRPr lang="en-US" b="1" dirty="0"/>
          </a:p>
        </p:txBody>
      </p:sp>
      <p:pic>
        <p:nvPicPr>
          <p:cNvPr id="4" name="Picture 3"/>
          <p:cNvPicPr>
            <a:picLocks noChangeAspect="1"/>
          </p:cNvPicPr>
          <p:nvPr/>
        </p:nvPicPr>
        <p:blipFill>
          <a:blip r:embed="rId3"/>
          <a:stretch>
            <a:fillRect/>
          </a:stretch>
        </p:blipFill>
        <p:spPr>
          <a:xfrm>
            <a:off x="152400" y="990600"/>
            <a:ext cx="8801100" cy="3457575"/>
          </a:xfrm>
          <a:prstGeom prst="rect">
            <a:avLst/>
          </a:prstGeom>
        </p:spPr>
      </p:pic>
    </p:spTree>
    <p:extLst>
      <p:ext uri="{BB962C8B-B14F-4D97-AF65-F5344CB8AC3E}">
        <p14:creationId xmlns:p14="http://schemas.microsoft.com/office/powerpoint/2010/main" val="333185255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IV. FORMAL RESOLUTION &amp; HEARINGS</a:t>
            </a:r>
            <a:endParaRPr lang="en-US" b="1"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Investigation Key Points:</a:t>
            </a:r>
          </a:p>
          <a:p>
            <a:r>
              <a:rPr lang="en-US" dirty="0" smtClean="0"/>
              <a:t>Meet with parties separately and collect information &amp; evidence</a:t>
            </a:r>
          </a:p>
          <a:p>
            <a:r>
              <a:rPr lang="en-US" dirty="0" smtClean="0"/>
              <a:t>Neither the complainant nor respondent are required to participate in the investigation process</a:t>
            </a:r>
          </a:p>
          <a:p>
            <a:r>
              <a:rPr lang="en-US" dirty="0" smtClean="0"/>
              <a:t>Parties have an equitable right to:</a:t>
            </a:r>
          </a:p>
          <a:p>
            <a:pPr lvl="1"/>
            <a:r>
              <a:rPr lang="en-US" dirty="0" smtClean="0"/>
              <a:t>Notice, a prompt process, equal access, advisors, and trained investigators without conflict or bias</a:t>
            </a:r>
          </a:p>
          <a:p>
            <a:r>
              <a:rPr lang="en-US" dirty="0" smtClean="0"/>
              <a:t>Investigative report cannot be finalized until </a:t>
            </a:r>
            <a:r>
              <a:rPr lang="en-US" i="1" dirty="0" smtClean="0"/>
              <a:t>all </a:t>
            </a:r>
            <a:r>
              <a:rPr lang="en-US" dirty="0" smtClean="0"/>
              <a:t>evidence is shared with the parties</a:t>
            </a:r>
          </a:p>
          <a:p>
            <a:r>
              <a:rPr lang="en-US" dirty="0" smtClean="0"/>
              <a:t>Investigative report to be circulated to both parties upon completion</a:t>
            </a:r>
          </a:p>
        </p:txBody>
      </p:sp>
    </p:spTree>
    <p:extLst>
      <p:ext uri="{BB962C8B-B14F-4D97-AF65-F5344CB8AC3E}">
        <p14:creationId xmlns:p14="http://schemas.microsoft.com/office/powerpoint/2010/main" val="265079440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IV. FORMAL RESOLUTION &amp; HEARINGS</a:t>
            </a:r>
            <a:endParaRPr lang="en-US" b="1" dirty="0"/>
          </a:p>
        </p:txBody>
      </p:sp>
      <p:sp>
        <p:nvSpPr>
          <p:cNvPr id="3" name="Content Placeholder 2"/>
          <p:cNvSpPr>
            <a:spLocks noGrp="1"/>
          </p:cNvSpPr>
          <p:nvPr>
            <p:ph idx="1"/>
          </p:nvPr>
        </p:nvSpPr>
        <p:spPr/>
        <p:txBody>
          <a:bodyPr/>
          <a:lstStyle/>
          <a:p>
            <a:pPr marL="0" indent="0">
              <a:buNone/>
            </a:pPr>
            <a:r>
              <a:rPr lang="en-US" b="1" dirty="0" smtClean="0"/>
              <a:t>Hearing Key Points:</a:t>
            </a:r>
          </a:p>
          <a:p>
            <a:pPr lvl="1"/>
            <a:r>
              <a:rPr lang="en-US" dirty="0" smtClean="0"/>
              <a:t>Requirement of live hearings</a:t>
            </a:r>
          </a:p>
          <a:p>
            <a:pPr lvl="1"/>
            <a:r>
              <a:rPr lang="en-US" dirty="0" smtClean="0"/>
              <a:t>Form of Decision Maker – single person/panel/other</a:t>
            </a:r>
          </a:p>
          <a:p>
            <a:pPr lvl="1"/>
            <a:r>
              <a:rPr lang="en-US" dirty="0" smtClean="0"/>
              <a:t>Role of Advisors</a:t>
            </a:r>
          </a:p>
          <a:p>
            <a:pPr lvl="1"/>
            <a:r>
              <a:rPr lang="en-US" dirty="0" smtClean="0"/>
              <a:t>Questioning by Decision Maker and cross-examination by Advisors</a:t>
            </a:r>
          </a:p>
          <a:p>
            <a:pPr lvl="1"/>
            <a:r>
              <a:rPr lang="en-US" dirty="0" smtClean="0"/>
              <a:t>Use of technology for parties in separate rooms</a:t>
            </a:r>
          </a:p>
          <a:p>
            <a:pPr lvl="1"/>
            <a:r>
              <a:rPr lang="en-US" dirty="0" smtClean="0"/>
              <a:t>Recording</a:t>
            </a:r>
          </a:p>
        </p:txBody>
      </p:sp>
    </p:spTree>
    <p:extLst>
      <p:ext uri="{BB962C8B-B14F-4D97-AF65-F5344CB8AC3E}">
        <p14:creationId xmlns:p14="http://schemas.microsoft.com/office/powerpoint/2010/main" val="360396523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3350"/>
            <a:ext cx="8229600" cy="857250"/>
          </a:xfrm>
        </p:spPr>
        <p:txBody>
          <a:bodyPr/>
          <a:lstStyle/>
          <a:p>
            <a:r>
              <a:rPr lang="en-US" b="1" dirty="0" smtClean="0"/>
              <a:t>Hearings</a:t>
            </a:r>
            <a:endParaRPr lang="en-US" b="1" dirty="0"/>
          </a:p>
        </p:txBody>
      </p:sp>
      <p:pic>
        <p:nvPicPr>
          <p:cNvPr id="4" name="Picture 3"/>
          <p:cNvPicPr>
            <a:picLocks noChangeAspect="1"/>
          </p:cNvPicPr>
          <p:nvPr/>
        </p:nvPicPr>
        <p:blipFill>
          <a:blip r:embed="rId3"/>
          <a:stretch>
            <a:fillRect/>
          </a:stretch>
        </p:blipFill>
        <p:spPr>
          <a:xfrm>
            <a:off x="152400" y="1595437"/>
            <a:ext cx="8839200" cy="1952625"/>
          </a:xfrm>
          <a:prstGeom prst="rect">
            <a:avLst/>
          </a:prstGeom>
        </p:spPr>
      </p:pic>
    </p:spTree>
    <p:extLst>
      <p:ext uri="{BB962C8B-B14F-4D97-AF65-F5344CB8AC3E}">
        <p14:creationId xmlns:p14="http://schemas.microsoft.com/office/powerpoint/2010/main" val="3784426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Title IX Regulations</a:t>
            </a:r>
            <a:endParaRPr lang="en-US" dirty="0"/>
          </a:p>
        </p:txBody>
      </p:sp>
      <p:sp>
        <p:nvSpPr>
          <p:cNvPr id="3" name="Content Placeholder 2"/>
          <p:cNvSpPr>
            <a:spLocks noGrp="1"/>
          </p:cNvSpPr>
          <p:nvPr>
            <p:ph idx="1"/>
          </p:nvPr>
        </p:nvSpPr>
        <p:spPr/>
        <p:txBody>
          <a:bodyPr/>
          <a:lstStyle/>
          <a:p>
            <a:r>
              <a:rPr lang="en-US" dirty="0"/>
              <a:t>Title </a:t>
            </a:r>
            <a:r>
              <a:rPr lang="en-US" dirty="0" err="1"/>
              <a:t>IX’s</a:t>
            </a:r>
            <a:r>
              <a:rPr lang="en-US" dirty="0"/>
              <a:t> statutory language is brief.  </a:t>
            </a:r>
          </a:p>
          <a:p>
            <a:r>
              <a:rPr lang="en-US" dirty="0"/>
              <a:t>Federal government has issued guidance clarifying how it interprets and enforces those regulations</a:t>
            </a:r>
          </a:p>
          <a:p>
            <a:pPr lvl="2"/>
            <a:r>
              <a:rPr lang="en-US" dirty="0"/>
              <a:t>Obama 2011 and 2014 guidance </a:t>
            </a:r>
          </a:p>
          <a:p>
            <a:pPr lvl="2"/>
            <a:r>
              <a:rPr lang="en-US" dirty="0"/>
              <a:t>Trump 2017 Interim guidance </a:t>
            </a:r>
          </a:p>
          <a:p>
            <a:endParaRPr lang="en-US" dirty="0"/>
          </a:p>
        </p:txBody>
      </p:sp>
    </p:spTree>
    <p:extLst>
      <p:ext uri="{BB962C8B-B14F-4D97-AF65-F5344CB8AC3E}">
        <p14:creationId xmlns:p14="http://schemas.microsoft.com/office/powerpoint/2010/main" val="184423518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3350"/>
            <a:ext cx="8229600" cy="857250"/>
          </a:xfrm>
        </p:spPr>
        <p:txBody>
          <a:bodyPr/>
          <a:lstStyle/>
          <a:p>
            <a:r>
              <a:rPr lang="en-US" b="1" dirty="0" smtClean="0"/>
              <a:t>Resolution</a:t>
            </a:r>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819150"/>
            <a:ext cx="6957663" cy="3703641"/>
          </a:xfrm>
          <a:prstGeom prst="rect">
            <a:avLst/>
          </a:prstGeom>
        </p:spPr>
      </p:pic>
    </p:spTree>
    <p:extLst>
      <p:ext uri="{BB962C8B-B14F-4D97-AF65-F5344CB8AC3E}">
        <p14:creationId xmlns:p14="http://schemas.microsoft.com/office/powerpoint/2010/main" val="81554351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3350"/>
            <a:ext cx="8229600" cy="857250"/>
          </a:xfrm>
        </p:spPr>
        <p:txBody>
          <a:bodyPr/>
          <a:lstStyle/>
          <a:p>
            <a:r>
              <a:rPr lang="en-US" b="1" dirty="0" smtClean="0"/>
              <a:t>Resolution</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1200150"/>
            <a:ext cx="8544521" cy="2362200"/>
          </a:xfrm>
          <a:prstGeom prst="rect">
            <a:avLst/>
          </a:prstGeom>
        </p:spPr>
      </p:pic>
    </p:spTree>
    <p:extLst>
      <p:ext uri="{BB962C8B-B14F-4D97-AF65-F5344CB8AC3E}">
        <p14:creationId xmlns:p14="http://schemas.microsoft.com/office/powerpoint/2010/main" val="73186973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3350"/>
            <a:ext cx="8229600" cy="857250"/>
          </a:xfrm>
        </p:spPr>
        <p:txBody>
          <a:bodyPr/>
          <a:lstStyle/>
          <a:p>
            <a:r>
              <a:rPr lang="en-US" b="1" dirty="0" smtClean="0"/>
              <a:t>V. APPEALS PROCESS</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050" y="819150"/>
            <a:ext cx="7759500" cy="3817773"/>
          </a:xfrm>
          <a:prstGeom prst="rect">
            <a:avLst/>
          </a:prstGeom>
        </p:spPr>
      </p:pic>
    </p:spTree>
    <p:extLst>
      <p:ext uri="{BB962C8B-B14F-4D97-AF65-F5344CB8AC3E}">
        <p14:creationId xmlns:p14="http://schemas.microsoft.com/office/powerpoint/2010/main" val="255887461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3350"/>
            <a:ext cx="8229600" cy="857250"/>
          </a:xfrm>
        </p:spPr>
        <p:txBody>
          <a:bodyPr/>
          <a:lstStyle/>
          <a:p>
            <a:r>
              <a:rPr lang="en-US" b="1" dirty="0" smtClean="0"/>
              <a:t>V. APPEALS PROCESS</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12" y="1504950"/>
            <a:ext cx="8772176" cy="1752600"/>
          </a:xfrm>
          <a:prstGeom prst="rect">
            <a:avLst/>
          </a:prstGeom>
        </p:spPr>
      </p:pic>
    </p:spTree>
    <p:extLst>
      <p:ext uri="{BB962C8B-B14F-4D97-AF65-F5344CB8AC3E}">
        <p14:creationId xmlns:p14="http://schemas.microsoft.com/office/powerpoint/2010/main" val="64580669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6" y="2419350"/>
            <a:ext cx="7772400" cy="1102519"/>
          </a:xfrm>
        </p:spPr>
        <p:txBody>
          <a:bodyPr>
            <a:normAutofit/>
          </a:bodyPr>
          <a:lstStyle/>
          <a:p>
            <a:pPr algn="ctr"/>
            <a:r>
              <a:rPr lang="en-US" dirty="0" smtClean="0"/>
              <a:t>Part II:  Investigations</a:t>
            </a:r>
            <a:br>
              <a:rPr lang="en-US" dirty="0" smtClean="0"/>
            </a:br>
            <a:endParaRPr lang="en-US" sz="2000" dirty="0"/>
          </a:p>
        </p:txBody>
      </p:sp>
      <p:pic>
        <p:nvPicPr>
          <p:cNvPr id="1028" name="Picture 4" descr="Indiana State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819150"/>
            <a:ext cx="2711446" cy="49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18419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a:t>
            </a:r>
            <a:endParaRPr lang="en-US" dirty="0"/>
          </a:p>
        </p:txBody>
      </p:sp>
      <p:sp>
        <p:nvSpPr>
          <p:cNvPr id="3" name="Text Placeholder 2"/>
          <p:cNvSpPr>
            <a:spLocks noGrp="1"/>
          </p:cNvSpPr>
          <p:nvPr>
            <p:ph type="body" idx="1"/>
          </p:nvPr>
        </p:nvSpPr>
        <p:spPr>
          <a:xfrm>
            <a:off x="722313" y="2180035"/>
            <a:ext cx="7772400" cy="1125140"/>
          </a:xfrm>
        </p:spPr>
        <p:txBody>
          <a:bodyPr/>
          <a:lstStyle/>
          <a:p>
            <a:r>
              <a:rPr lang="en-US" dirty="0"/>
              <a:t>Presented by </a:t>
            </a:r>
            <a:r>
              <a:rPr lang="en-US" dirty="0" smtClean="0"/>
              <a:t>Mark Scudder</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313" y="1276350"/>
            <a:ext cx="1595672" cy="15956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1772288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Big Picture Items</a:t>
            </a:r>
            <a:endParaRPr lang="en-US" dirty="0"/>
          </a:p>
        </p:txBody>
      </p:sp>
      <p:sp>
        <p:nvSpPr>
          <p:cNvPr id="3" name="Content Placeholder 2"/>
          <p:cNvSpPr>
            <a:spLocks noGrp="1"/>
          </p:cNvSpPr>
          <p:nvPr>
            <p:ph idx="1"/>
          </p:nvPr>
        </p:nvSpPr>
        <p:spPr/>
        <p:txBody>
          <a:bodyPr/>
          <a:lstStyle/>
          <a:p>
            <a:r>
              <a:rPr lang="en-US" dirty="0" smtClean="0"/>
              <a:t>Both the investigation and hearing processes have gone through significant changes as a consequence of the regulations</a:t>
            </a:r>
          </a:p>
          <a:p>
            <a:r>
              <a:rPr lang="en-US" dirty="0" smtClean="0"/>
              <a:t>Cannot </a:t>
            </a:r>
            <a:r>
              <a:rPr lang="en-US" dirty="0"/>
              <a:t>be discriminatory on the basis of sex and must apply to complainants and respondents</a:t>
            </a:r>
            <a:endParaRPr lang="en-US" dirty="0" smtClean="0"/>
          </a:p>
          <a:p>
            <a:endParaRPr lang="en-US" dirty="0" smtClean="0"/>
          </a:p>
          <a:p>
            <a:endParaRPr lang="en-US" dirty="0"/>
          </a:p>
        </p:txBody>
      </p:sp>
    </p:spTree>
    <p:extLst>
      <p:ext uri="{BB962C8B-B14F-4D97-AF65-F5344CB8AC3E}">
        <p14:creationId xmlns:p14="http://schemas.microsoft.com/office/powerpoint/2010/main" val="419251943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Roles Within School’s Title IX Department</a:t>
            </a:r>
          </a:p>
        </p:txBody>
      </p:sp>
      <p:sp>
        <p:nvSpPr>
          <p:cNvPr id="3" name="Content Placeholder 2"/>
          <p:cNvSpPr>
            <a:spLocks noGrp="1"/>
          </p:cNvSpPr>
          <p:nvPr>
            <p:ph idx="1"/>
          </p:nvPr>
        </p:nvSpPr>
        <p:spPr/>
        <p:txBody>
          <a:bodyPr>
            <a:normAutofit/>
          </a:bodyPr>
          <a:lstStyle/>
          <a:p>
            <a:r>
              <a:rPr lang="en-US" dirty="0" smtClean="0"/>
              <a:t>Single </a:t>
            </a:r>
            <a:r>
              <a:rPr lang="en-US" dirty="0"/>
              <a:t>investigator model is no longer </a:t>
            </a:r>
            <a:r>
              <a:rPr lang="en-US" dirty="0" smtClean="0"/>
              <a:t>allowed</a:t>
            </a:r>
            <a:endParaRPr lang="en-US" dirty="0"/>
          </a:p>
          <a:p>
            <a:pPr lvl="1"/>
            <a:r>
              <a:rPr lang="en-US" dirty="0" smtClean="0"/>
              <a:t>Investigators and Decision Maker(s) cannot be the same in any given case</a:t>
            </a:r>
          </a:p>
          <a:p>
            <a:r>
              <a:rPr lang="en-US" dirty="0" smtClean="0"/>
              <a:t>All individuals in the case must be unbiased</a:t>
            </a:r>
            <a:endParaRPr lang="en-US" dirty="0"/>
          </a:p>
          <a:p>
            <a:pPr lvl="1"/>
            <a:endParaRPr lang="en-US" dirty="0"/>
          </a:p>
          <a:p>
            <a:pPr marL="0" indent="0">
              <a:buNone/>
            </a:pPr>
            <a:endParaRPr lang="en-US" dirty="0"/>
          </a:p>
          <a:p>
            <a:pPr marL="0" indent="0" algn="ctr">
              <a:buNone/>
            </a:pPr>
            <a:endParaRPr lang="en-US" i="1" dirty="0" smtClean="0">
              <a:solidFill>
                <a:srgbClr val="983222"/>
              </a:solidFill>
            </a:endParaRPr>
          </a:p>
          <a:p>
            <a:pPr marL="0" indent="0" algn="ctr">
              <a:buNone/>
            </a:pPr>
            <a:r>
              <a:rPr lang="en-US" i="1" dirty="0" smtClean="0">
                <a:solidFill>
                  <a:srgbClr val="983222"/>
                </a:solidFill>
              </a:rPr>
              <a:t>This is one area that could result in requiring additional staff!</a:t>
            </a:r>
            <a:endParaRPr lang="en-US" i="1" dirty="0">
              <a:solidFill>
                <a:srgbClr val="983222"/>
              </a:solidFill>
            </a:endParaRPr>
          </a:p>
          <a:p>
            <a:endParaRPr lang="en-US" dirty="0"/>
          </a:p>
          <a:p>
            <a:endParaRPr lang="en-US" dirty="0" smtClean="0"/>
          </a:p>
          <a:p>
            <a:endParaRPr lang="en-US" dirty="0"/>
          </a:p>
        </p:txBody>
      </p:sp>
    </p:spTree>
    <p:extLst>
      <p:ext uri="{BB962C8B-B14F-4D97-AF65-F5344CB8AC3E}">
        <p14:creationId xmlns:p14="http://schemas.microsoft.com/office/powerpoint/2010/main" val="328639482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this situation cause bias?</a:t>
            </a:r>
            <a:endParaRPr lang="en-US" dirty="0"/>
          </a:p>
        </p:txBody>
      </p:sp>
      <p:sp>
        <p:nvSpPr>
          <p:cNvPr id="3" name="Content Placeholder 2"/>
          <p:cNvSpPr>
            <a:spLocks noGrp="1"/>
          </p:cNvSpPr>
          <p:nvPr>
            <p:ph idx="1"/>
          </p:nvPr>
        </p:nvSpPr>
        <p:spPr/>
        <p:txBody>
          <a:bodyPr/>
          <a:lstStyle/>
          <a:p>
            <a:pPr marL="0" indent="0" algn="just">
              <a:buNone/>
            </a:pPr>
            <a:r>
              <a:rPr lang="en-US" dirty="0" smtClean="0"/>
              <a:t>A member of the Title IX department shares the following image on their personal social media page: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10" y="2182604"/>
            <a:ext cx="2115738" cy="211573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9561" y="2173079"/>
            <a:ext cx="1590675" cy="206707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9400" y="2419350"/>
            <a:ext cx="3505676" cy="1700253"/>
          </a:xfrm>
          <a:prstGeom prst="rect">
            <a:avLst/>
          </a:prstGeom>
        </p:spPr>
      </p:pic>
    </p:spTree>
    <p:extLst>
      <p:ext uri="{BB962C8B-B14F-4D97-AF65-F5344CB8AC3E}">
        <p14:creationId xmlns:p14="http://schemas.microsoft.com/office/powerpoint/2010/main" val="305908640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p:txBody>
          <a:bodyPr>
            <a:normAutofit/>
          </a:bodyPr>
          <a:lstStyle/>
          <a:p>
            <a:r>
              <a:rPr lang="en-US" dirty="0" smtClean="0"/>
              <a:t>Conduct the investigation</a:t>
            </a:r>
          </a:p>
          <a:p>
            <a:pPr lvl="1"/>
            <a:r>
              <a:rPr lang="en-US" dirty="0" smtClean="0"/>
              <a:t>Interview witnesses, gather evidence, etc.</a:t>
            </a:r>
          </a:p>
          <a:p>
            <a:r>
              <a:rPr lang="en-US" dirty="0" smtClean="0"/>
              <a:t>Produce the evidence to both sides</a:t>
            </a:r>
          </a:p>
          <a:p>
            <a:r>
              <a:rPr lang="en-US" dirty="0" smtClean="0"/>
              <a:t>Finalize the report </a:t>
            </a:r>
          </a:p>
          <a:p>
            <a:r>
              <a:rPr lang="en-US" dirty="0" smtClean="0"/>
              <a:t>Conduct a hearing</a:t>
            </a:r>
          </a:p>
        </p:txBody>
      </p:sp>
      <p:sp>
        <p:nvSpPr>
          <p:cNvPr id="4" name="Slide Number Placeholder 3"/>
          <p:cNvSpPr>
            <a:spLocks noGrp="1"/>
          </p:cNvSpPr>
          <p:nvPr>
            <p:ph type="sldNum" sz="quarter" idx="10"/>
          </p:nvPr>
        </p:nvSpPr>
        <p:spPr/>
        <p:txBody>
          <a:bodyPr/>
          <a:lstStyle/>
          <a:p>
            <a:fld id="{34FA03A8-A899-4F4B-90F4-924AC50DE6BC}" type="slidenum">
              <a:rPr lang="en-US" smtClean="0"/>
              <a:t>99</a:t>
            </a:fld>
            <a:endParaRPr lang="en-US"/>
          </a:p>
        </p:txBody>
      </p:sp>
    </p:spTree>
    <p:extLst>
      <p:ext uri="{BB962C8B-B14F-4D97-AF65-F5344CB8AC3E}">
        <p14:creationId xmlns:p14="http://schemas.microsoft.com/office/powerpoint/2010/main" val="3801068892"/>
      </p:ext>
    </p:extLst>
  </p:cSld>
  <p:clrMapOvr>
    <a:masterClrMapping/>
  </p:clrMapOvr>
  <p:timing>
    <p:tnLst>
      <p:par>
        <p:cTn id="1" dur="indefinite" restart="never" nodeType="tmRoot"/>
      </p:par>
    </p:tnLst>
  </p:timing>
</p:sld>
</file>

<file path=ppt/theme/theme1.xml><?xml version="1.0" encoding="utf-8"?>
<a:theme xmlns:a="http://schemas.openxmlformats.org/drawingml/2006/main" name="03_BTMasterTheme">
  <a:themeElements>
    <a:clrScheme name="BTMasterColorPalette1">
      <a:dk1>
        <a:sysClr val="windowText" lastClr="000000"/>
      </a:dk1>
      <a:lt1>
        <a:sysClr val="window" lastClr="FFFFFF"/>
      </a:lt1>
      <a:dk2>
        <a:srgbClr val="1F497D"/>
      </a:dk2>
      <a:lt2>
        <a:srgbClr val="EEECE1"/>
      </a:lt2>
      <a:accent1>
        <a:srgbClr val="1E1E1E"/>
      </a:accent1>
      <a:accent2>
        <a:srgbClr val="983222"/>
      </a:accent2>
      <a:accent3>
        <a:srgbClr val="8E9300"/>
      </a:accent3>
      <a:accent4>
        <a:srgbClr val="F0AB00"/>
      </a:accent4>
      <a:accent5>
        <a:srgbClr val="009AA6"/>
      </a:accent5>
      <a:accent6>
        <a:srgbClr val="D95E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solidFill>
            <a:schemeClr val="accent2"/>
          </a:solidFill>
        </a:ln>
        <a:effectLst/>
      </a:spPr>
      <a:bodyPr rtlCol="0" anchor="ctr">
        <a:norm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Presentation14" id="{952C0C8D-3198-924B-B24F-F44FA1A27303}" vid="{753EE084-5F6B-3C45-98AB-0E871C01E1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02_WideBTMasterTemplate</Template>
  <TotalTime>3740</TotalTime>
  <Words>7672</Words>
  <Application>Microsoft Office PowerPoint</Application>
  <PresentationFormat>On-screen Show (16:9)</PresentationFormat>
  <Paragraphs>1015</Paragraphs>
  <Slides>194</Slides>
  <Notes>79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194</vt:i4>
      </vt:variant>
    </vt:vector>
  </HeadingPairs>
  <TitlesOfParts>
    <vt:vector size="200" baseType="lpstr">
      <vt:lpstr>Arial</vt:lpstr>
      <vt:lpstr>Arial Narrow</vt:lpstr>
      <vt:lpstr>Calibri</vt:lpstr>
      <vt:lpstr>R Frutiger Roman</vt:lpstr>
      <vt:lpstr>Times New Roman</vt:lpstr>
      <vt:lpstr>03_BTMasterTheme</vt:lpstr>
      <vt:lpstr>Title IX Training Indiana State University</vt:lpstr>
      <vt:lpstr>Today’s Speakers</vt:lpstr>
      <vt:lpstr>ACKNOWLEDGMENT &amp; DISCLAIMER</vt:lpstr>
      <vt:lpstr>Discussion Topics:</vt:lpstr>
      <vt:lpstr>Part I:  Title IX Coordinators &amp;  General Compliance </vt:lpstr>
      <vt:lpstr>Title ix overview</vt:lpstr>
      <vt:lpstr>What is Title IX?</vt:lpstr>
      <vt:lpstr>Key Issues Covered by Title IX</vt:lpstr>
      <vt:lpstr>Title IX Regulations</vt:lpstr>
      <vt:lpstr>DeVos revoked Obama-era guidance in  September 2017</vt:lpstr>
      <vt:lpstr>Guiding Principles</vt:lpstr>
      <vt:lpstr>Proposed Regulations </vt:lpstr>
      <vt:lpstr>Timing Problems</vt:lpstr>
      <vt:lpstr>Timing Problems</vt:lpstr>
      <vt:lpstr>Timing Problems</vt:lpstr>
      <vt:lpstr>Recent Clarification</vt:lpstr>
      <vt:lpstr>Regulatory changes</vt:lpstr>
      <vt:lpstr>What’s New?</vt:lpstr>
      <vt:lpstr>Key Roles</vt:lpstr>
      <vt:lpstr>Training Requirements</vt:lpstr>
      <vt:lpstr>Training Requirements</vt:lpstr>
      <vt:lpstr>Sexual Harassment Definition</vt:lpstr>
      <vt:lpstr>Sexual Harassment Definition</vt:lpstr>
      <vt:lpstr>Sexual Harassment Definition</vt:lpstr>
      <vt:lpstr>Let’s consider a few examples…</vt:lpstr>
      <vt:lpstr>Scope of Coverage</vt:lpstr>
      <vt:lpstr>Who can report? </vt:lpstr>
      <vt:lpstr>When does a university have an obligation to respond?</vt:lpstr>
      <vt:lpstr>Actual Knowledge – Who? </vt:lpstr>
      <vt:lpstr>Grievance Procedure:  Pre-Investigation</vt:lpstr>
      <vt:lpstr>Pre-Investigation Topics</vt:lpstr>
      <vt:lpstr>Formal Complaints</vt:lpstr>
      <vt:lpstr>How must the school respond?</vt:lpstr>
      <vt:lpstr>Respondent Notice</vt:lpstr>
      <vt:lpstr>Respondent Notice</vt:lpstr>
      <vt:lpstr>Does This Situation Justify an Emergency Removal?</vt:lpstr>
      <vt:lpstr>Supportive Measures</vt:lpstr>
      <vt:lpstr>What are examples of supportive measures a University could offer?</vt:lpstr>
      <vt:lpstr>Supportive Measures</vt:lpstr>
      <vt:lpstr>Non-Retaliation Provision</vt:lpstr>
      <vt:lpstr>Is this retaliation?</vt:lpstr>
      <vt:lpstr>Dismissals</vt:lpstr>
      <vt:lpstr>Mandatory Dismissals</vt:lpstr>
      <vt:lpstr>Discretionary Dismissals</vt:lpstr>
      <vt:lpstr>Informal Resolution Process</vt:lpstr>
      <vt:lpstr>Key Takeaways</vt:lpstr>
      <vt:lpstr>COMPLIANCE &amp; Policy Considerations</vt:lpstr>
      <vt:lpstr>Consequences of Potential Noncompliance</vt:lpstr>
      <vt:lpstr>Consequences of Potential Noncompliance</vt:lpstr>
      <vt:lpstr>Other Impacts and Considerations</vt:lpstr>
      <vt:lpstr>Policy Considerations</vt:lpstr>
      <vt:lpstr>Model policy</vt:lpstr>
      <vt:lpstr>Policy Requirements</vt:lpstr>
      <vt:lpstr>Who must receive notice of the policy?</vt:lpstr>
      <vt:lpstr>What must they receive?</vt:lpstr>
      <vt:lpstr>Where does the policy need to be published?</vt:lpstr>
      <vt:lpstr>…and then comes the grievance process.</vt:lpstr>
      <vt:lpstr>Grievance Process</vt:lpstr>
      <vt:lpstr>The Model policy</vt:lpstr>
      <vt:lpstr>Model Policy - Definitions</vt:lpstr>
      <vt:lpstr>Actual Knowledge</vt:lpstr>
      <vt:lpstr>Decision Maker</vt:lpstr>
      <vt:lpstr>Consent</vt:lpstr>
      <vt:lpstr>I. SCOPE</vt:lpstr>
      <vt:lpstr>PowerPoint Presentation</vt:lpstr>
      <vt:lpstr>III. EMPLOYEES WITH AUTHORITY TO INSTITUTE CORRECTIVE MEASURES</vt:lpstr>
      <vt:lpstr>PowerPoint Presentation</vt:lpstr>
      <vt:lpstr>III. EMPLOYEES WITH AUTHORITY TO INSTITUTE CORRECTIVE MEASURES</vt:lpstr>
      <vt:lpstr>IV. EMPLOYEE DUTY TO REPORT</vt:lpstr>
      <vt:lpstr>IV. EMPLOYEE DUTY TO REPORT</vt:lpstr>
      <vt:lpstr>IV. EMPLOYEE DUTY TO REPORT</vt:lpstr>
      <vt:lpstr>IV. EMPLOYEE DUTY TO REPORT</vt:lpstr>
      <vt:lpstr>V. REPORTING ALLEGATIONS OF SEXUAL HARASSMENT </vt:lpstr>
      <vt:lpstr>VI. CONFIDENTIALITY AND PRIVACY</vt:lpstr>
      <vt:lpstr>VIII. INVESTIGATION AND RESOLUTION OPTIONS</vt:lpstr>
      <vt:lpstr>IX. REMEDIES</vt:lpstr>
      <vt:lpstr>Supportive Measures</vt:lpstr>
      <vt:lpstr>X. FALSE ALLEGATIONS</vt:lpstr>
      <vt:lpstr>XI. PROCESS ABUSE</vt:lpstr>
      <vt:lpstr>XII. TRAINING</vt:lpstr>
      <vt:lpstr>XII. TRAINING</vt:lpstr>
      <vt:lpstr>Model policy: procedure</vt:lpstr>
      <vt:lpstr>I. INITIAL ASSESSMENT</vt:lpstr>
      <vt:lpstr>II. DISMISSAL OF A COMPLAINT</vt:lpstr>
      <vt:lpstr>III. INFORMAL RESOLUTION</vt:lpstr>
      <vt:lpstr>III. INFORMAL RESOLUTION</vt:lpstr>
      <vt:lpstr>IV. FORMAL RESOLUTION &amp; HEARINGS</vt:lpstr>
      <vt:lpstr>IV. FORMAL RESOLUTION &amp; HEARINGS</vt:lpstr>
      <vt:lpstr>Hearings</vt:lpstr>
      <vt:lpstr>Resolution</vt:lpstr>
      <vt:lpstr>Resolution</vt:lpstr>
      <vt:lpstr>V. APPEALS PROCESS</vt:lpstr>
      <vt:lpstr>V. APPEALS PROCESS</vt:lpstr>
      <vt:lpstr>Part II:  Investigations </vt:lpstr>
      <vt:lpstr>investigations</vt:lpstr>
      <vt:lpstr>Big Picture Items</vt:lpstr>
      <vt:lpstr>Roles Within School’s Title IX Department</vt:lpstr>
      <vt:lpstr>Does this situation cause bias?</vt:lpstr>
      <vt:lpstr>Timeline</vt:lpstr>
      <vt:lpstr>Investigation Overview</vt:lpstr>
      <vt:lpstr>Evidence Gathering</vt:lpstr>
      <vt:lpstr>Interview Basics</vt:lpstr>
      <vt:lpstr>Putting the Witness at Ease (or Not)</vt:lpstr>
      <vt:lpstr>Explain the Procedure</vt:lpstr>
      <vt:lpstr>Questioning</vt:lpstr>
      <vt:lpstr>Let’s watch a few interview interactions…</vt:lpstr>
      <vt:lpstr>Investigator Interview with Complainant</vt:lpstr>
      <vt:lpstr>What are your thoughts?</vt:lpstr>
      <vt:lpstr>Investigator Interview with Complainant</vt:lpstr>
      <vt:lpstr>What are your thoughts?</vt:lpstr>
      <vt:lpstr>Investigator Interview with Complainant</vt:lpstr>
      <vt:lpstr>What are your thoughts?</vt:lpstr>
      <vt:lpstr>Let’s watch a few interview interactions…</vt:lpstr>
      <vt:lpstr>Investigator Interview with Witness</vt:lpstr>
      <vt:lpstr>What are your thoughts?</vt:lpstr>
      <vt:lpstr>Production of All Evidence to Both Parties</vt:lpstr>
      <vt:lpstr>Investigative Report - Requirements</vt:lpstr>
      <vt:lpstr>LUNCH BREAK</vt:lpstr>
      <vt:lpstr>EVIDENTIARY ISSUES</vt:lpstr>
      <vt:lpstr>Two opportunities for parties to weigh in</vt:lpstr>
      <vt:lpstr>Two opportunities for parties to weigh in</vt:lpstr>
      <vt:lpstr>Common Pitfalls</vt:lpstr>
      <vt:lpstr>Bias &amp; Evidentiary Issues – Key Points</vt:lpstr>
      <vt:lpstr>Relevance &amp; Cross-Examination</vt:lpstr>
      <vt:lpstr>Relevance – how defined?</vt:lpstr>
      <vt:lpstr>Relevance – any specifics?</vt:lpstr>
      <vt:lpstr>Relevance – making the call</vt:lpstr>
      <vt:lpstr>Cross-Examination: how it bears on investigation</vt:lpstr>
      <vt:lpstr>Hearsay – what about that?</vt:lpstr>
      <vt:lpstr>Let’s take a look at our investigative file…</vt:lpstr>
      <vt:lpstr>Let’s take a look at our investigative file…</vt:lpstr>
      <vt:lpstr>Let’s take a look at our investigative file…</vt:lpstr>
      <vt:lpstr>Let’s take a look at our investigative file…</vt:lpstr>
      <vt:lpstr>Let’s take a look at our investigative file…</vt:lpstr>
      <vt:lpstr>Let’s take a look at our investigative file…</vt:lpstr>
      <vt:lpstr>Let’s take a look at our investigative file…</vt:lpstr>
      <vt:lpstr>Let’s take a look at our investigative file…</vt:lpstr>
      <vt:lpstr>Importance of the Investigative Report</vt:lpstr>
      <vt:lpstr>THE INVESTIGATIVE REPORT</vt:lpstr>
      <vt:lpstr>Writing a Strong Investigative Report</vt:lpstr>
      <vt:lpstr>Writing a Strong Investigative Report</vt:lpstr>
      <vt:lpstr>Writing a Strong Investigative Report</vt:lpstr>
      <vt:lpstr>Questions &amp; discussion</vt:lpstr>
      <vt:lpstr>Part III:  Hearings,  Determinations, &amp; Appeals</vt:lpstr>
      <vt:lpstr>PowerPoint Presentation</vt:lpstr>
      <vt:lpstr>Hearing Procedures </vt:lpstr>
      <vt:lpstr>Hearings Topics</vt:lpstr>
      <vt:lpstr>Big Picture Items</vt:lpstr>
      <vt:lpstr>Roles Within School’s Title IX Department</vt:lpstr>
      <vt:lpstr>Hearings</vt:lpstr>
      <vt:lpstr>Hearings</vt:lpstr>
      <vt:lpstr>Hearing Procedure</vt:lpstr>
      <vt:lpstr>Advisors &amp; Cross-Examinations </vt:lpstr>
      <vt:lpstr>Advisors &amp; Cross-Examinations </vt:lpstr>
      <vt:lpstr>Limitations on Advisor’s Role</vt:lpstr>
      <vt:lpstr>Mock HEARING scenarios /  evidentiary issues</vt:lpstr>
      <vt:lpstr>Scenario </vt:lpstr>
      <vt:lpstr>Starting the Hearing</vt:lpstr>
      <vt:lpstr>Direct Examination of Complainant (Sophia)</vt:lpstr>
      <vt:lpstr>Key Issues We Tackled</vt:lpstr>
      <vt:lpstr>Cross Examination of Complainant (Sophia)</vt:lpstr>
      <vt:lpstr>Key Issues We Tackled</vt:lpstr>
      <vt:lpstr>Relevance – how defined?</vt:lpstr>
      <vt:lpstr>Relevance – any specifics?</vt:lpstr>
      <vt:lpstr>Relevance – making the call</vt:lpstr>
      <vt:lpstr>Absent Witnesses</vt:lpstr>
      <vt:lpstr>Key Issues We Tackled</vt:lpstr>
      <vt:lpstr>Cross-Examination</vt:lpstr>
      <vt:lpstr>Cross-Examination – trouble spots</vt:lpstr>
      <vt:lpstr>Deciding what evidence can be part of the record Admissible or not?</vt:lpstr>
      <vt:lpstr>Hearsay – what about that?</vt:lpstr>
      <vt:lpstr>Direct Examination of Aiden</vt:lpstr>
      <vt:lpstr>Key Issues We Tackled</vt:lpstr>
      <vt:lpstr>Cross Examination of Aiden </vt:lpstr>
      <vt:lpstr>Key Issues We Tackled</vt:lpstr>
      <vt:lpstr>Deciding what evidence can be part of the record</vt:lpstr>
      <vt:lpstr>Refusal to Answer Questions</vt:lpstr>
      <vt:lpstr>Final determinations &amp; appeals </vt:lpstr>
      <vt:lpstr>What happens after the final determination is made?</vt:lpstr>
      <vt:lpstr>Evidentiary Standard</vt:lpstr>
      <vt:lpstr>What are your thoughts?</vt:lpstr>
      <vt:lpstr>What are your thoughts?</vt:lpstr>
      <vt:lpstr>What must be included? </vt:lpstr>
      <vt:lpstr>What must be included? </vt:lpstr>
      <vt:lpstr>What must be included? </vt:lpstr>
      <vt:lpstr>When does the written determination become final?</vt:lpstr>
      <vt:lpstr>Appeal Process</vt:lpstr>
      <vt:lpstr>Basis for Appeals</vt:lpstr>
      <vt:lpstr>Appeal Procedure (mandatory)</vt:lpstr>
      <vt:lpstr>Record Retention</vt:lpstr>
      <vt:lpstr>Key Takeaways</vt:lpstr>
      <vt:lpstr>Record Retention</vt:lpstr>
      <vt:lpstr>QUESTIONS?</vt:lpstr>
      <vt:lpstr>Thank You For Attending!</vt:lpstr>
    </vt:vector>
  </TitlesOfParts>
  <Company>Barnes &amp; Thornburg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Administrators/Title IX Coordinator Training &amp; Policy</dc:title>
  <dc:creator>Meagan Dimond</dc:creator>
  <cp:lastModifiedBy>Stephannie Gambill</cp:lastModifiedBy>
  <cp:revision>169</cp:revision>
  <cp:lastPrinted>2020-06-18T21:27:03Z</cp:lastPrinted>
  <dcterms:created xsi:type="dcterms:W3CDTF">2020-06-18T10:46:34Z</dcterms:created>
  <dcterms:modified xsi:type="dcterms:W3CDTF">2021-01-14T20:11:50Z</dcterms:modified>
</cp:coreProperties>
</file>